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29"/>
  </p:handoutMasterIdLst>
  <p:sldIdLst>
    <p:sldId id="346" r:id="rId3"/>
    <p:sldId id="538" r:id="rId4"/>
    <p:sldId id="539" r:id="rId5"/>
    <p:sldId id="540" r:id="rId6"/>
    <p:sldId id="543" r:id="rId7"/>
    <p:sldId id="526" r:id="rId8"/>
    <p:sldId id="562" r:id="rId9"/>
    <p:sldId id="563" r:id="rId10"/>
    <p:sldId id="564" r:id="rId11"/>
    <p:sldId id="565" r:id="rId12"/>
    <p:sldId id="567" r:id="rId13"/>
    <p:sldId id="568" r:id="rId14"/>
    <p:sldId id="547" r:id="rId15"/>
    <p:sldId id="555" r:id="rId16"/>
    <p:sldId id="556" r:id="rId18"/>
    <p:sldId id="558" r:id="rId19"/>
    <p:sldId id="542" r:id="rId20"/>
    <p:sldId id="554" r:id="rId21"/>
    <p:sldId id="557" r:id="rId22"/>
    <p:sldId id="560" r:id="rId23"/>
    <p:sldId id="561" r:id="rId24"/>
    <p:sldId id="550" r:id="rId25"/>
    <p:sldId id="544" r:id="rId26"/>
    <p:sldId id="559" r:id="rId27"/>
    <p:sldId id="553" r:id="rId28"/>
  </p:sldIdLst>
  <p:sldSz cx="9144000" cy="5143500" type="screen16x9"/>
  <p:notesSz cx="6858000" cy="9144000"/>
  <p:embeddedFontLst>
    <p:embeddedFont>
      <p:font typeface="MiSans Light" panose="00000400000000000000" charset="-122"/>
      <p:regular r:id="rId33"/>
    </p:embeddedFont>
    <p:embeddedFont>
      <p:font typeface="Montserrat Black" panose="00000A00000000000000" pitchFamily="2" charset="0"/>
      <p:bold r:id="rId34"/>
    </p:embeddedFont>
    <p:embeddedFont>
      <p:font typeface="MiSans Bold" panose="00000800000000000000" charset="-122"/>
      <p:bold r:id="rId35"/>
    </p:embeddedFont>
    <p:embeddedFont>
      <p:font typeface="MiSans Heavy" panose="00000A00000000000000" charset="-122"/>
      <p:bold r:id="rId36"/>
    </p:embeddedFont>
  </p:embeddedFontLst>
  <p:custDataLst>
    <p:tags r:id="rId3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24" userDrawn="1">
          <p15:clr>
            <a:srgbClr val="A4A3A4"/>
          </p15:clr>
        </p15:guide>
        <p15:guide id="2" pos="5583" userDrawn="1">
          <p15:clr>
            <a:srgbClr val="A4A3A4"/>
          </p15:clr>
        </p15:guide>
        <p15:guide id="3" orient="horz" pos="2052" userDrawn="1">
          <p15:clr>
            <a:srgbClr val="A4A3A4"/>
          </p15:clr>
        </p15:guide>
        <p15:guide id="4" orient="horz" pos="464" userDrawn="1">
          <p15:clr>
            <a:srgbClr val="A4A3A4"/>
          </p15:clr>
        </p15:guide>
        <p15:guide id="5" orient="horz" pos="1020" userDrawn="1">
          <p15:clr>
            <a:srgbClr val="A4A3A4"/>
          </p15:clr>
        </p15:guide>
        <p15:guide id="6" orient="horz" pos="2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E8E8E8"/>
    <a:srgbClr val="1D45F0"/>
    <a:srgbClr val="1558EF"/>
    <a:srgbClr val="394B95"/>
    <a:srgbClr val="10152A"/>
    <a:srgbClr val="44D5FA"/>
    <a:srgbClr val="E54D8E"/>
    <a:srgbClr val="912121"/>
    <a:srgbClr val="182040"/>
    <a:srgbClr val="C630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58" autoAdjust="0"/>
    <p:restoredTop sz="94660"/>
  </p:normalViewPr>
  <p:slideViewPr>
    <p:cSldViewPr snapToGrid="0" showGuides="1">
      <p:cViewPr varScale="1">
        <p:scale>
          <a:sx n="187" d="100"/>
          <a:sy n="187" d="100"/>
        </p:scale>
        <p:origin x="116" y="588"/>
      </p:cViewPr>
      <p:guideLst>
        <p:guide pos="224"/>
        <p:guide pos="5583"/>
        <p:guide orient="horz" pos="2052"/>
        <p:guide orient="horz" pos="464"/>
        <p:guide orient="horz" pos="1020"/>
        <p:guide orient="horz" pos="284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1" d="100"/>
        <a:sy n="171" d="100"/>
      </p:scale>
      <p:origin x="0" y="0"/>
    </p:cViewPr>
  </p:sorter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60.xml"/><Relationship Id="rId36" Type="http://schemas.openxmlformats.org/officeDocument/2006/relationships/font" Target="fonts/font4.fntdata"/><Relationship Id="rId35" Type="http://schemas.openxmlformats.org/officeDocument/2006/relationships/font" Target="fonts/font3.fntdata"/><Relationship Id="rId34" Type="http://schemas.openxmlformats.org/officeDocument/2006/relationships/font" Target="fonts/font2.fntdata"/><Relationship Id="rId33" Type="http://schemas.openxmlformats.org/officeDocument/2006/relationships/font" Target="fonts/font1.fntdata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iSans Light" panose="00000400000000000000" charset="-122"/>
                <a:ea typeface="MiSans Light" panose="00000400000000000000" charset="-122"/>
              </a:rPr>
            </a:fld>
            <a:endParaRPr lang="zh-CN" altLang="en-US">
              <a:latin typeface="MiSans Light" panose="00000400000000000000" charset="-122"/>
              <a:ea typeface="MiSans Light" panose="000004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 Light" panose="00000400000000000000" charset="-122"/>
                <a:ea typeface="MiSans Light" panose="000004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 Light" panose="00000400000000000000" charset="-122"/>
        <a:ea typeface="MiSans Light" panose="000004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使用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Prim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算法的随机化实现，随机选择一个待访问节点和一个一访问节点。将待访问节点设为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0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，即设为通道。计算两个节点的中间点，并设为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0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，即打通两点之间的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  <a:sym typeface="+mn-ea"/>
              </a:rPr>
              <a:t>墙。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外层循环​​：遍历每一行（</a:t>
            </a:r>
            <a:r>
              <a:rPr lang="en-US" altLang="zh-CN"/>
              <a:t>i </a:t>
            </a:r>
            <a:r>
              <a:rPr lang="zh-CN" altLang="en-US"/>
              <a:t>从 </a:t>
            </a:r>
            <a:r>
              <a:rPr lang="en-US" altLang="zh-CN"/>
              <a:t>0 </a:t>
            </a:r>
            <a:r>
              <a:rPr lang="zh-CN" altLang="en-US"/>
              <a:t>到 </a:t>
            </a:r>
            <a:r>
              <a:rPr lang="en-US" altLang="zh-CN"/>
              <a:t>self.maze.ROWS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）。​​内层循环​​：遍历当前行的每一列（</a:t>
            </a:r>
            <a:r>
              <a:rPr lang="en-US" altLang="zh-CN"/>
              <a:t>j </a:t>
            </a:r>
            <a:r>
              <a:rPr lang="zh-CN" altLang="en-US"/>
              <a:t>从 </a:t>
            </a:r>
            <a:r>
              <a:rPr lang="en-US" altLang="zh-CN"/>
              <a:t>0 </a:t>
            </a:r>
            <a:r>
              <a:rPr lang="zh-CN" altLang="en-US"/>
              <a:t>到 </a:t>
            </a:r>
            <a:r>
              <a:rPr lang="en-US" altLang="zh-CN"/>
              <a:t>self.maze.COLUMNS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）。</a:t>
            </a:r>
            <a:endParaRPr lang="zh-CN" altLang="en-US"/>
          </a:p>
          <a:p>
            <a:r>
              <a:rPr lang="zh-CN" altLang="en-US"/>
              <a:t>	如果当前单元格 </a:t>
            </a:r>
            <a:r>
              <a:rPr lang="en-US" altLang="zh-CN"/>
              <a:t>(i, j) </a:t>
            </a:r>
            <a:r>
              <a:rPr lang="zh-CN" altLang="en-US"/>
              <a:t>是通道（</a:t>
            </a:r>
            <a:r>
              <a:rPr lang="en-US" altLang="zh-CN"/>
              <a:t>0</a:t>
            </a:r>
            <a:r>
              <a:rPr lang="zh-CN" altLang="en-US"/>
              <a:t>）、起点（</a:t>
            </a:r>
            <a:r>
              <a:rPr lang="en-US" altLang="zh-CN"/>
              <a:t>2</a:t>
            </a:r>
            <a:r>
              <a:rPr lang="zh-CN" altLang="en-US"/>
              <a:t>）或终点（</a:t>
            </a:r>
            <a:r>
              <a:rPr lang="en-US" altLang="zh-CN"/>
              <a:t>3</a:t>
            </a:r>
            <a:r>
              <a:rPr lang="zh-CN" altLang="en-US"/>
              <a:t>），则开始记录连续的水平通道：</a:t>
            </a:r>
            <a:endParaRPr lang="zh-CN" altLang="en-US"/>
          </a:p>
          <a:p>
            <a:r>
              <a:rPr lang="en-US" altLang="zh-CN"/>
              <a:t>	start </a:t>
            </a:r>
            <a:r>
              <a:rPr lang="zh-CN" altLang="en-US"/>
              <a:t>= </a:t>
            </a:r>
            <a:r>
              <a:rPr lang="en-US" altLang="zh-CN"/>
              <a:t>j</a:t>
            </a:r>
            <a:r>
              <a:rPr lang="zh-CN" altLang="en-US"/>
              <a:t>：记录连续通道的起始列。</a:t>
            </a:r>
            <a:endParaRPr lang="zh-CN" altLang="en-US"/>
          </a:p>
          <a:p>
            <a:r>
              <a:rPr lang="zh-CN" altLang="en-US"/>
              <a:t>	继续向右移动 </a:t>
            </a:r>
            <a:r>
              <a:rPr lang="en-US" altLang="zh-CN"/>
              <a:t>j</a:t>
            </a:r>
            <a:r>
              <a:rPr lang="zh-CN" altLang="en-US"/>
              <a:t>，直到遇到墙壁或边界，记录连续通道的结束列 </a:t>
            </a:r>
            <a:r>
              <a:rPr lang="en-US" altLang="zh-CN"/>
              <a:t>end </a:t>
            </a:r>
            <a:r>
              <a:rPr lang="zh-CN" altLang="en-US"/>
              <a:t>= </a:t>
            </a:r>
            <a:r>
              <a:rPr lang="en-US" altLang="zh-CN"/>
              <a:t>j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	计算连续通道的中心列 </a:t>
            </a:r>
            <a:r>
              <a:rPr lang="en-US" altLang="zh-CN"/>
              <a:t>mid </a:t>
            </a:r>
            <a:r>
              <a:rPr lang="zh-CN" altLang="en-US"/>
              <a:t>= </a:t>
            </a:r>
            <a:r>
              <a:rPr lang="en-US" altLang="zh-CN"/>
              <a:t>(start </a:t>
            </a:r>
            <a:r>
              <a:rPr lang="zh-CN" altLang="en-US"/>
              <a:t>+ </a:t>
            </a:r>
            <a:r>
              <a:rPr lang="en-US" altLang="zh-CN"/>
              <a:t>end) // 2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	将中心点 </a:t>
            </a:r>
            <a:r>
              <a:rPr lang="en-US" altLang="zh-CN"/>
              <a:t>(i, mid) </a:t>
            </a:r>
            <a:r>
              <a:rPr lang="zh-CN" altLang="en-US"/>
              <a:t>添加到 </a:t>
            </a:r>
            <a:r>
              <a:rPr lang="en-US" altLang="zh-CN"/>
              <a:t>centerline </a:t>
            </a:r>
            <a:r>
              <a:rPr lang="zh-CN" altLang="en-US"/>
              <a:t>中。</a:t>
            </a:r>
            <a:endParaRPr lang="zh-CN" altLang="en-US"/>
          </a:p>
          <a:p>
            <a:r>
              <a:rPr lang="zh-CN" altLang="en-US"/>
              <a:t>无论是否找到通道，</a:t>
            </a:r>
            <a:r>
              <a:rPr lang="en-US" altLang="zh-CN"/>
              <a:t>j </a:t>
            </a:r>
            <a:r>
              <a:rPr lang="zh-CN" altLang="en-US"/>
              <a:t>都会递增以继续检查下一列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外层循环​​：遍历每一列（</a:t>
            </a:r>
            <a:r>
              <a:rPr lang="en-US" altLang="zh-CN"/>
              <a:t>i </a:t>
            </a:r>
            <a:r>
              <a:rPr lang="zh-CN" altLang="en-US"/>
              <a:t>从 </a:t>
            </a:r>
            <a:r>
              <a:rPr lang="en-US" altLang="zh-CN"/>
              <a:t>0 </a:t>
            </a:r>
            <a:r>
              <a:rPr lang="zh-CN" altLang="en-US"/>
              <a:t>到 </a:t>
            </a:r>
            <a:r>
              <a:rPr lang="en-US" altLang="zh-CN"/>
              <a:t>self.maze.COLUMNS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）。​​内层循环​​：遍历当前列的每一行（</a:t>
            </a:r>
            <a:r>
              <a:rPr lang="en-US" altLang="zh-CN"/>
              <a:t>i </a:t>
            </a:r>
            <a:r>
              <a:rPr lang="zh-CN" altLang="en-US"/>
              <a:t>从 </a:t>
            </a:r>
            <a:r>
              <a:rPr lang="en-US" altLang="zh-CN"/>
              <a:t>0 </a:t>
            </a:r>
            <a:r>
              <a:rPr lang="zh-CN" altLang="en-US"/>
              <a:t>到 </a:t>
            </a:r>
            <a:r>
              <a:rPr lang="en-US" altLang="zh-CN"/>
              <a:t>self.maze.ROWS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）。</a:t>
            </a:r>
            <a:endParaRPr lang="zh-CN" altLang="en-US"/>
          </a:p>
          <a:p>
            <a:r>
              <a:rPr lang="zh-CN" altLang="en-US"/>
              <a:t>	如果当前单元格 </a:t>
            </a:r>
            <a:r>
              <a:rPr lang="en-US" altLang="zh-CN"/>
              <a:t>(i, j) </a:t>
            </a:r>
            <a:r>
              <a:rPr lang="zh-CN" altLang="en-US"/>
              <a:t>是通道（</a:t>
            </a:r>
            <a:r>
              <a:rPr lang="en-US" altLang="zh-CN"/>
              <a:t>0</a:t>
            </a:r>
            <a:r>
              <a:rPr lang="zh-CN" altLang="en-US"/>
              <a:t>）、起点（</a:t>
            </a:r>
            <a:r>
              <a:rPr lang="en-US" altLang="zh-CN"/>
              <a:t>2</a:t>
            </a:r>
            <a:r>
              <a:rPr lang="zh-CN" altLang="en-US"/>
              <a:t>）或终点（</a:t>
            </a:r>
            <a:r>
              <a:rPr lang="en-US" altLang="zh-CN"/>
              <a:t>3</a:t>
            </a:r>
            <a:r>
              <a:rPr lang="zh-CN" altLang="en-US"/>
              <a:t>），则开始记录连续的垂直通道：</a:t>
            </a:r>
            <a:endParaRPr lang="zh-CN" altLang="en-US"/>
          </a:p>
          <a:p>
            <a:r>
              <a:rPr lang="en-US" altLang="zh-CN"/>
              <a:t>	start </a:t>
            </a:r>
            <a:r>
              <a:rPr lang="zh-CN" altLang="en-US"/>
              <a:t>= </a:t>
            </a:r>
            <a:r>
              <a:rPr lang="en-US" altLang="zh-CN"/>
              <a:t>i</a:t>
            </a:r>
            <a:r>
              <a:rPr lang="zh-CN" altLang="en-US"/>
              <a:t>：记录连续通道的起始行。</a:t>
            </a:r>
            <a:endParaRPr lang="zh-CN" altLang="en-US"/>
          </a:p>
          <a:p>
            <a:r>
              <a:rPr lang="zh-CN" altLang="en-US"/>
              <a:t>	继续向下移动 </a:t>
            </a:r>
            <a:r>
              <a:rPr lang="en-US" altLang="zh-CN"/>
              <a:t>i</a:t>
            </a:r>
            <a:r>
              <a:rPr lang="zh-CN" altLang="en-US"/>
              <a:t>，直到遇到墙壁或边界，记录连续通道的结束列 </a:t>
            </a:r>
            <a:r>
              <a:rPr lang="en-US" altLang="zh-CN"/>
              <a:t>end </a:t>
            </a:r>
            <a:r>
              <a:rPr lang="zh-CN" altLang="en-US"/>
              <a:t>= </a:t>
            </a:r>
            <a:r>
              <a:rPr lang="en-US" altLang="zh-CN"/>
              <a:t>i </a:t>
            </a:r>
            <a:r>
              <a:rPr lang="zh-CN" altLang="en-US"/>
              <a:t>- </a:t>
            </a:r>
            <a:r>
              <a:rPr lang="en-US" altLang="zh-CN"/>
              <a:t>1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	计算连续通道的中心列 </a:t>
            </a:r>
            <a:r>
              <a:rPr lang="en-US" altLang="zh-CN"/>
              <a:t>mid </a:t>
            </a:r>
            <a:r>
              <a:rPr lang="zh-CN" altLang="en-US"/>
              <a:t>= </a:t>
            </a:r>
            <a:r>
              <a:rPr lang="en-US" altLang="zh-CN"/>
              <a:t>(start </a:t>
            </a:r>
            <a:r>
              <a:rPr lang="zh-CN" altLang="en-US"/>
              <a:t>+ </a:t>
            </a:r>
            <a:r>
              <a:rPr lang="en-US" altLang="zh-CN"/>
              <a:t>end) // 2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	将中心点 </a:t>
            </a:r>
            <a:r>
              <a:rPr lang="en-US" altLang="zh-CN"/>
              <a:t>(mid, j) </a:t>
            </a:r>
            <a:r>
              <a:rPr lang="zh-CN" altLang="en-US"/>
              <a:t>添加到 </a:t>
            </a:r>
            <a:r>
              <a:rPr lang="en-US" altLang="zh-CN"/>
              <a:t>centerline </a:t>
            </a:r>
            <a:r>
              <a:rPr lang="zh-CN" altLang="en-US"/>
              <a:t>中。</a:t>
            </a:r>
            <a:endParaRPr lang="zh-CN" altLang="en-US"/>
          </a:p>
          <a:p>
            <a:r>
              <a:rPr lang="zh-CN" altLang="en-US"/>
              <a:t>无论是否找到通道，</a:t>
            </a:r>
            <a:r>
              <a:rPr lang="en-US" altLang="zh-CN"/>
              <a:t>i </a:t>
            </a:r>
            <a:r>
              <a:rPr lang="zh-CN" altLang="en-US"/>
              <a:t>都会递增以继续检查下一列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如果迷宫尚未生成完成，则直接返回，不执行绘制逻辑。</a:t>
            </a:r>
            <a:endParaRPr lang="zh-CN" altLang="en-US"/>
          </a:p>
          <a:p>
            <a:r>
              <a:rPr lang="zh-CN" altLang="en-US"/>
              <a:t>这是一个保护性检查，避免在迷宫未完成时调用该方法导致错误。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如果迷宫尚未生成完成，则直接返回，不执行绘制逻辑。</a:t>
            </a:r>
            <a:endParaRPr lang="zh-CN" altLang="en-US"/>
          </a:p>
          <a:p>
            <a:r>
              <a:rPr lang="zh-CN" altLang="en-US"/>
              <a:t>这是一个保护性检查，避免在迷宫未完成时调用该方法导致错误。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zh-CN" altLang="en-US"/>
              <a:t>如果迷宫尚未生成完成，则直接返回，不执行绘制逻辑。</a:t>
            </a:r>
            <a:endParaRPr lang="zh-CN" altLang="en-US"/>
          </a:p>
          <a:p>
            <a:r>
              <a:rPr lang="zh-CN" altLang="en-US"/>
              <a:t>这是一个保护性检查，避免在迷宫未完成时调用该方法导致错误。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背景图案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2"/>
          <p:cNvSpPr>
            <a:spLocks noGrp="1"/>
          </p:cNvSpPr>
          <p:nvPr>
            <p:ph type="pic" sz="quarter" idx="23"/>
          </p:nvPr>
        </p:nvSpPr>
        <p:spPr>
          <a:xfrm>
            <a:off x="5472547" y="1154019"/>
            <a:ext cx="3095337" cy="1514713"/>
          </a:xfrm>
          <a:prstGeom prst="snip2DiagRect">
            <a:avLst/>
          </a:prstGeom>
          <a:ln>
            <a:solidFill>
              <a:srgbClr val="44D5FA"/>
            </a:solidFill>
          </a:ln>
          <a:effectLst>
            <a:outerShdw blurRad="127000" dist="127000" dir="5400000" algn="t" rotWithShape="0">
              <a:schemeClr val="accent2">
                <a:lumMod val="50000"/>
                <a:alpha val="1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  <p:sp>
        <p:nvSpPr>
          <p:cNvPr id="2" name="图片占位符 2"/>
          <p:cNvSpPr>
            <a:spLocks noGrp="1"/>
          </p:cNvSpPr>
          <p:nvPr>
            <p:ph type="pic" sz="quarter" idx="24"/>
          </p:nvPr>
        </p:nvSpPr>
        <p:spPr>
          <a:xfrm>
            <a:off x="5472547" y="2934328"/>
            <a:ext cx="3095337" cy="1514713"/>
          </a:xfrm>
          <a:prstGeom prst="snip2DiagRect">
            <a:avLst/>
          </a:prstGeom>
          <a:ln>
            <a:solidFill>
              <a:srgbClr val="44D5FA"/>
            </a:solidFill>
          </a:ln>
          <a:effectLst>
            <a:outerShdw blurRad="127000" dist="127000" dir="5400000" algn="t" rotWithShape="0">
              <a:schemeClr val="accent2">
                <a:lumMod val="50000"/>
                <a:alpha val="10000"/>
              </a:schemeClr>
            </a:outerShdw>
          </a:effectLst>
        </p:spPr>
        <p:txBody>
          <a:bodyPr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zh-CN" altLang="en-US"/>
              <a:t>单击图标添加图片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5F040-ED43-464F-96F2-927121FE6FD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CE31C-667C-455E-B312-3B73BAEC61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MiSans Light" panose="00000400000000000000" charset="-122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tags" Target="../tags/tag2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50.xml"/><Relationship Id="rId8" Type="http://schemas.openxmlformats.org/officeDocument/2006/relationships/tags" Target="../tags/tag49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4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114"/>
          <p:cNvSpPr/>
          <p:nvPr/>
        </p:nvSpPr>
        <p:spPr bwMode="auto">
          <a:xfrm>
            <a:off x="960568" y="1279838"/>
            <a:ext cx="4675849" cy="144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4400" b="1">
                <a:ln w="19050">
                  <a:noFill/>
                </a:ln>
                <a:solidFill>
                  <a:srgbClr val="1D45F0"/>
                </a:solidFill>
                <a:latin typeface="+mj-ea"/>
                <a:ea typeface="+mj-ea"/>
                <a:sym typeface="MiSans Light" panose="00000400000000000000" charset="-122"/>
              </a:rPr>
              <a:t>20</a:t>
            </a:r>
            <a:r>
              <a:rPr lang="zh-CN" altLang="en-US" sz="4400" b="1">
                <a:ln w="19050">
                  <a:noFill/>
                </a:ln>
                <a:solidFill>
                  <a:srgbClr val="1D45F0"/>
                </a:solidFill>
                <a:latin typeface="+mj-ea"/>
                <a:ea typeface="+mj-ea"/>
                <a:sym typeface="MiSans Light" panose="00000400000000000000" charset="-122"/>
              </a:rPr>
              <a:t>组</a:t>
            </a:r>
            <a:endParaRPr lang="en-US" altLang="zh-CN" sz="4400" b="1">
              <a:ln w="19050">
                <a:noFill/>
              </a:ln>
              <a:solidFill>
                <a:srgbClr val="1D45F0"/>
              </a:solidFill>
              <a:latin typeface="+mj-ea"/>
              <a:ea typeface="+mj-ea"/>
              <a:sym typeface="MiSans Light" panose="00000400000000000000" charset="-122"/>
            </a:endParaRPr>
          </a:p>
          <a:p>
            <a:pPr defTabSz="914400"/>
            <a:r>
              <a:rPr lang="zh-CN" altLang="en-US" sz="4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迷宫项目</a:t>
            </a:r>
            <a:r>
              <a:rPr lang="zh-CN" altLang="en-US" sz="4400" b="1">
                <a:ln w="190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MiSans Light" panose="00000400000000000000" charset="-122"/>
              </a:rPr>
              <a:t>汇报</a:t>
            </a:r>
            <a:endParaRPr lang="zh-CN" altLang="en-US" sz="4400" b="1">
              <a:ln w="19050"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sym typeface="MiSans Light" panose="00000400000000000000" charset="-122"/>
            </a:endParaRP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2400">
                <a:ln w="3175">
                  <a:solidFill>
                    <a:schemeClr val="bg1"/>
                  </a:solidFill>
                </a:ln>
                <a:noFill/>
                <a:latin typeface="+mj-lt"/>
              </a:rPr>
              <a:t>MIDYEAR SUMMARY</a:t>
            </a:r>
            <a:endParaRPr lang="zh-CN" altLang="en-US" sz="2400">
              <a:ln w="3175">
                <a:solidFill>
                  <a:schemeClr val="bg1"/>
                </a:solidFill>
              </a:ln>
              <a:noFill/>
              <a:latin typeface="+mj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93564" y="3972652"/>
            <a:ext cx="716280" cy="610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汇报人：</a:t>
            </a:r>
            <a:endParaRPr lang="en-US" altLang="zh-CN" sz="105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吉雅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H="1">
            <a:off x="6791602" y="4895686"/>
            <a:ext cx="62592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355937" y="3991293"/>
            <a:ext cx="1052830" cy="610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日期：</a:t>
            </a:r>
            <a:endParaRPr lang="en-US" altLang="zh-CN" sz="105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2025.25.21</a:t>
            </a:r>
            <a:endParaRPr lang="zh-CN" altLang="en-US" sz="12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975326" y="1637430"/>
            <a:ext cx="2471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5648982" y="2143898"/>
            <a:ext cx="299719" cy="299719"/>
            <a:chOff x="5650473" y="2172135"/>
            <a:chExt cx="299719" cy="299719"/>
          </a:xfrm>
        </p:grpSpPr>
        <p:sp>
          <p:nvSpPr>
            <p:cNvPr id="38" name="椭圆 37"/>
            <p:cNvSpPr/>
            <p:nvPr/>
          </p:nvSpPr>
          <p:spPr>
            <a:xfrm>
              <a:off x="5650473" y="2172135"/>
              <a:ext cx="299719" cy="29971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5713827" y="2265113"/>
              <a:ext cx="173010" cy="113763"/>
              <a:chOff x="5710402" y="2264198"/>
              <a:chExt cx="173010" cy="113763"/>
            </a:xfrm>
          </p:grpSpPr>
          <p:cxnSp>
            <p:nvCxnSpPr>
              <p:cNvPr id="40" name="直接箭头连接符 39"/>
              <p:cNvCxnSpPr>
                <a:endCxn id="48" idx="1"/>
              </p:cNvCxnSpPr>
              <p:nvPr/>
            </p:nvCxnSpPr>
            <p:spPr>
              <a:xfrm>
                <a:off x="5710402" y="2324299"/>
                <a:ext cx="173010" cy="0"/>
              </a:xfrm>
              <a:prstGeom prst="straightConnector1">
                <a:avLst/>
              </a:prstGeom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任意多边形: 形状 47"/>
              <p:cNvSpPr/>
              <p:nvPr/>
            </p:nvSpPr>
            <p:spPr>
              <a:xfrm>
                <a:off x="5821164" y="2264198"/>
                <a:ext cx="62248" cy="113763"/>
              </a:xfrm>
              <a:custGeom>
                <a:avLst/>
                <a:gdLst>
                  <a:gd name="connsiteX0" fmla="*/ 0 w 60101"/>
                  <a:gd name="connsiteY0" fmla="*/ 0 h 113763"/>
                  <a:gd name="connsiteX1" fmla="*/ 60101 w 60101"/>
                  <a:gd name="connsiteY1" fmla="*/ 60101 h 113763"/>
                  <a:gd name="connsiteX2" fmla="*/ 6439 w 60101"/>
                  <a:gd name="connsiteY2" fmla="*/ 113763 h 113763"/>
                  <a:gd name="connsiteX0-1" fmla="*/ 2147 w 62248"/>
                  <a:gd name="connsiteY0-2" fmla="*/ 0 h 113763"/>
                  <a:gd name="connsiteX1-3" fmla="*/ 62248 w 62248"/>
                  <a:gd name="connsiteY1-4" fmla="*/ 60101 h 113763"/>
                  <a:gd name="connsiteX2-5" fmla="*/ 0 w 62248"/>
                  <a:gd name="connsiteY2-6" fmla="*/ 113763 h 11376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</a:cxnLst>
                <a:rect l="l" t="t" r="r" b="b"/>
                <a:pathLst>
                  <a:path w="62248" h="113763">
                    <a:moveTo>
                      <a:pt x="2147" y="0"/>
                    </a:moveTo>
                    <a:lnTo>
                      <a:pt x="62248" y="60101"/>
                    </a:lnTo>
                    <a:cubicBezTo>
                      <a:pt x="44361" y="77988"/>
                      <a:pt x="17887" y="95876"/>
                      <a:pt x="0" y="113763"/>
                    </a:cubicBezTo>
                  </a:path>
                </a:pathLst>
              </a:custGeom>
              <a:noFill/>
              <a:ln w="127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4692778" cy="5379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项目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需求-功能需求（核心功能）</a:t>
            </a:r>
            <a:endParaRPr lang="zh-CN" altLang="en-US"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 userDrawn="1">
            <p:custDataLst>
              <p:tags r:id="rId1"/>
            </p:custDataLst>
          </p:nvPr>
        </p:nvGrpSpPr>
        <p:grpSpPr>
          <a:xfrm>
            <a:off x="821055" y="951230"/>
            <a:ext cx="7583805" cy="3790950"/>
            <a:chOff x="1293" y="1498"/>
            <a:chExt cx="11943" cy="5970"/>
          </a:xfrm>
        </p:grpSpPr>
        <p:sp>
          <p:nvSpPr>
            <p:cNvPr id="32" name="矩形 31"/>
            <p:cNvSpPr/>
            <p:nvPr userDrawn="1">
              <p:custDataLst>
                <p:tags r:id="rId2"/>
              </p:custDataLst>
            </p:nvPr>
          </p:nvSpPr>
          <p:spPr>
            <a:xfrm>
              <a:off x="1293" y="1498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3" name="矩形 32"/>
            <p:cNvSpPr/>
            <p:nvPr userDrawn="1">
              <p:custDataLst>
                <p:tags r:id="rId3"/>
              </p:custDataLst>
            </p:nvPr>
          </p:nvSpPr>
          <p:spPr>
            <a:xfrm>
              <a:off x="5765" y="1498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sp>
          <p:nvSpPr>
            <p:cNvPr id="34" name="矩形 33"/>
            <p:cNvSpPr/>
            <p:nvPr userDrawn="1">
              <p:custDataLst>
                <p:tags r:id="rId4"/>
              </p:custDataLst>
            </p:nvPr>
          </p:nvSpPr>
          <p:spPr>
            <a:xfrm>
              <a:off x="10094" y="1498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0">
              <a:off x="1294" y="1498"/>
              <a:ext cx="3007" cy="5539"/>
              <a:chOff x="745" y="1440"/>
              <a:chExt cx="3007" cy="4170"/>
            </a:xfrm>
          </p:grpSpPr>
          <p:sp>
            <p:nvSpPr>
              <p:cNvPr id="6" name="文本框 5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745" y="2054"/>
                <a:ext cx="3007" cy="355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使用随机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Prim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算法生成迷宫结构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支持自定义迷宫行数和列数（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5-50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）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墙壁（灰色）通道（白色）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自动标记起点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蓝色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和终点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红色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7" name="矩形 6"/>
              <p:cNvSpPr/>
              <p:nvPr>
                <p:custDataLst>
                  <p:tags r:id="rId6"/>
                </p:custDataLst>
              </p:nvPr>
            </p:nvSpPr>
            <p:spPr>
              <a:xfrm>
                <a:off x="745" y="1491"/>
                <a:ext cx="2497" cy="4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迷宫</a:t>
                </a:r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cs typeface="Arial" panose="020B0604020202020204" pitchFamily="34" charset="0"/>
                    <a:sym typeface="+mn-lt"/>
                  </a:rPr>
                  <a:t>生成</a:t>
                </a:r>
                <a:endPara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2" name="文本框 1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2860" y="1440"/>
                <a:ext cx="892" cy="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01.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 userDrawn="1"/>
          </p:nvGrpSpPr>
          <p:grpSpPr>
            <a:xfrm rot="0">
              <a:off x="5898" y="1519"/>
              <a:ext cx="2876" cy="5539"/>
              <a:chOff x="745" y="1440"/>
              <a:chExt cx="2876" cy="4170"/>
            </a:xfrm>
          </p:grpSpPr>
          <p:sp>
            <p:nvSpPr>
              <p:cNvPr id="15" name="文本框 1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745" y="2054"/>
                <a:ext cx="2876" cy="355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自动寻找从起点到终点的路径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使用回溯算法确保找到有效路径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路径可视化显示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绿色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17" name="矩形 16"/>
              <p:cNvSpPr/>
              <p:nvPr>
                <p:custDataLst>
                  <p:tags r:id="rId9"/>
                </p:custDataLst>
              </p:nvPr>
            </p:nvSpPr>
            <p:spPr>
              <a:xfrm>
                <a:off x="745" y="1491"/>
                <a:ext cx="2497" cy="4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路径</a:t>
                </a:r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cs typeface="Arial" panose="020B0604020202020204" pitchFamily="34" charset="0"/>
                    <a:sym typeface="+mn-lt"/>
                  </a:rPr>
                  <a:t>查找</a:t>
                </a:r>
                <a:endPara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2729" y="1440"/>
                <a:ext cx="892" cy="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2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1" name="组合 20"/>
            <p:cNvGrpSpPr/>
            <p:nvPr userDrawn="1"/>
          </p:nvGrpSpPr>
          <p:grpSpPr>
            <a:xfrm rot="0">
              <a:off x="10145" y="1498"/>
              <a:ext cx="2962" cy="5970"/>
              <a:chOff x="745" y="1440"/>
              <a:chExt cx="2962" cy="4495"/>
            </a:xfrm>
          </p:grpSpPr>
          <p:sp>
            <p:nvSpPr>
              <p:cNvPr id="22" name="文本框 21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745" y="2054"/>
                <a:ext cx="2962" cy="3881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显示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/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隐藏迷宫轮廓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蓝色线条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en-US" altLang="zh-CN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显示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/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隐藏拓扑结构图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粉色节点和蓝色边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en-US" altLang="zh-CN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显示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/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隐藏通道中心线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橙色点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en-US" altLang="zh-CN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显示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/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隐藏路径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(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绿色填充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)</a:t>
                </a:r>
                <a:endParaRPr lang="en-US" altLang="zh-CN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动态导航演示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23" name="矩形 22"/>
              <p:cNvSpPr/>
              <p:nvPr>
                <p:custDataLst>
                  <p:tags r:id="rId12"/>
                </p:custDataLst>
              </p:nvPr>
            </p:nvSpPr>
            <p:spPr>
              <a:xfrm>
                <a:off x="745" y="1491"/>
                <a:ext cx="2497" cy="40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可视化</a:t>
                </a:r>
                <a:endParaRPr lang="zh-CN" altLang="en-US"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24" name="文本框 23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2712" y="1440"/>
                <a:ext cx="892" cy="4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3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4692778" cy="5379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项目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需求-功能需求（核心功能）</a:t>
            </a:r>
            <a:endParaRPr lang="zh-CN" altLang="en-US"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778510" y="882650"/>
            <a:ext cx="1995170" cy="3790950"/>
            <a:chOff x="1226" y="1390"/>
            <a:chExt cx="3142" cy="5970"/>
          </a:xfrm>
        </p:grpSpPr>
        <p:sp>
          <p:nvSpPr>
            <p:cNvPr id="33" name="矩形 32"/>
            <p:cNvSpPr/>
            <p:nvPr userDrawn="1"/>
          </p:nvSpPr>
          <p:spPr>
            <a:xfrm>
              <a:off x="1226" y="1390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0">
              <a:off x="1294" y="1672"/>
              <a:ext cx="3007" cy="5389"/>
              <a:chOff x="745" y="1440"/>
              <a:chExt cx="3007" cy="4170"/>
            </a:xfrm>
          </p:grpSpPr>
          <p:sp>
            <p:nvSpPr>
              <p:cNvPr id="6" name="文本框 5"/>
              <p:cNvSpPr txBox="1"/>
              <p:nvPr>
                <p:custDataLst>
                  <p:tags r:id="rId1"/>
                </p:custDataLst>
              </p:nvPr>
            </p:nvSpPr>
            <p:spPr>
              <a:xfrm>
                <a:off x="745" y="2054"/>
                <a:ext cx="3007" cy="355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自动提取迷宫通道的轮廓信息。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能区分墙体与通道，准确获取通道边界。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7" name="矩形 6"/>
              <p:cNvSpPr/>
              <p:nvPr>
                <p:custDataLst>
                  <p:tags r:id="rId2"/>
                </p:custDataLst>
              </p:nvPr>
            </p:nvSpPr>
            <p:spPr>
              <a:xfrm>
                <a:off x="745" y="1491"/>
                <a:ext cx="2497" cy="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路径轮廓提取</a:t>
                </a:r>
                <a:endPara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12" name="文本框 11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2860" y="1440"/>
                <a:ext cx="892" cy="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4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10" name="组合 9"/>
          <p:cNvGrpSpPr/>
          <p:nvPr userDrawn="1"/>
        </p:nvGrpSpPr>
        <p:grpSpPr>
          <a:xfrm>
            <a:off x="3717744" y="883285"/>
            <a:ext cx="1995170" cy="3790950"/>
            <a:chOff x="5469" y="1391"/>
            <a:chExt cx="3142" cy="5970"/>
          </a:xfrm>
        </p:grpSpPr>
        <p:sp>
          <p:nvSpPr>
            <p:cNvPr id="3" name="矩形 2"/>
            <p:cNvSpPr/>
            <p:nvPr userDrawn="1"/>
          </p:nvSpPr>
          <p:spPr>
            <a:xfrm>
              <a:off x="5469" y="1391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14" name="组合 13"/>
            <p:cNvGrpSpPr/>
            <p:nvPr userDrawn="1"/>
          </p:nvGrpSpPr>
          <p:grpSpPr>
            <a:xfrm rot="0">
              <a:off x="5535" y="1672"/>
              <a:ext cx="2876" cy="5389"/>
              <a:chOff x="745" y="1440"/>
              <a:chExt cx="2876" cy="4170"/>
            </a:xfrm>
          </p:grpSpPr>
          <p:sp>
            <p:nvSpPr>
              <p:cNvPr id="15" name="文本框 14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745" y="2054"/>
                <a:ext cx="2876" cy="355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基于提取的通道轮廓，自动计算路径的中心线。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输出中心线的坐标序列，便于后续导航使用。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45" y="1491"/>
                <a:ext cx="2497" cy="7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中心线计算</a:t>
                </a:r>
                <a:endPara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endParaRPr>
              </a:p>
              <a:p>
                <a:pPr defTabSz="914400"/>
                <a:endPara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20" name="文本框 19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2729" y="1440"/>
                <a:ext cx="892" cy="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5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</p:grpSp>
      <p:grpSp>
        <p:nvGrpSpPr>
          <p:cNvPr id="11" name="组合 10"/>
          <p:cNvGrpSpPr/>
          <p:nvPr userDrawn="1"/>
        </p:nvGrpSpPr>
        <p:grpSpPr>
          <a:xfrm>
            <a:off x="6398260" y="883285"/>
            <a:ext cx="1995170" cy="3790950"/>
            <a:chOff x="10076" y="1391"/>
            <a:chExt cx="3142" cy="5970"/>
          </a:xfrm>
        </p:grpSpPr>
        <p:sp>
          <p:nvSpPr>
            <p:cNvPr id="4" name="矩形 3"/>
            <p:cNvSpPr/>
            <p:nvPr userDrawn="1"/>
          </p:nvSpPr>
          <p:spPr>
            <a:xfrm>
              <a:off x="10076" y="1391"/>
              <a:ext cx="3142" cy="5971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solidFill>
                <a:srgbClr val="AEB5C0">
                  <a:alpha val="100000"/>
                </a:srgbClr>
              </a:solidFill>
              <a:prstDash val="solid"/>
              <a:miter lim="800000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p>
              <a:pPr algn="ctr"/>
              <a:endParaRPr lang="zh-CN" altLang="en-US">
                <a:solidFill>
                  <a:srgbClr val="000000"/>
                </a:solidFill>
              </a:endParaRPr>
            </a:p>
          </p:txBody>
        </p:sp>
        <p:grpSp>
          <p:nvGrpSpPr>
            <p:cNvPr id="21" name="组合 20"/>
            <p:cNvGrpSpPr/>
            <p:nvPr userDrawn="1"/>
          </p:nvGrpSpPr>
          <p:grpSpPr>
            <a:xfrm rot="0">
              <a:off x="10145" y="1672"/>
              <a:ext cx="2962" cy="5389"/>
              <a:chOff x="745" y="1440"/>
              <a:chExt cx="2962" cy="4170"/>
            </a:xfrm>
          </p:grpSpPr>
          <p:sp>
            <p:nvSpPr>
              <p:cNvPr id="22" name="文本框 2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745" y="2054"/>
                <a:ext cx="2962" cy="3556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en-US"/>
                </a:defPPr>
                <a:lvl1pPr>
                  <a:defRPr sz="9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  <a:cs typeface="汉仪旗黑-50S" panose="00020600040101010101" charset="-122"/>
                  </a:defRPr>
                </a:lvl1pPr>
              </a:lstStyle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根据中心线坐标，生成路径的拓扑结构图（如节点</a:t>
                </a:r>
                <a:r>
                  <a: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rPr>
                  <a:t>-</a:t>
                </a: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边形式）。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rPr>
                  <a:t>支持可视化展示迷宫结构。</a:t>
                </a:r>
                <a:endParaRPr lang="zh-CN" altLang="en-US" sz="1400">
                  <a:solidFill>
                    <a:srgbClr val="000000"/>
                  </a:solidFill>
                  <a:cs typeface="MiSans Light" panose="00000400000000000000" charset="-122"/>
                </a:endParaRPr>
              </a:p>
            </p:txBody>
          </p:sp>
          <p:sp>
            <p:nvSpPr>
              <p:cNvPr id="23" name="矩形 22"/>
              <p:cNvSpPr/>
              <p:nvPr>
                <p:custDataLst>
                  <p:tags r:id="rId8"/>
                </p:custDataLst>
              </p:nvPr>
            </p:nvSpPr>
            <p:spPr>
              <a:xfrm>
                <a:off x="745" y="1491"/>
                <a:ext cx="2497" cy="4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rPr>
                  <a:t>拓扑图生成</a:t>
                </a:r>
                <a:endParaRPr lang="zh-CN" altLang="en-US"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24" name="文本框 23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2712" y="1440"/>
                <a:ext cx="892" cy="4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6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4692778" cy="53790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项目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需求-功能需求（用户交互）</a:t>
            </a:r>
            <a:endParaRPr lang="zh-CN" altLang="en-US"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>
              <a:latin typeface="+mj-ea"/>
              <a:ea typeface="+mj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355600" y="736600"/>
            <a:ext cx="8420100" cy="3991610"/>
            <a:chOff x="560" y="1160"/>
            <a:chExt cx="13260" cy="6286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60" y="1160"/>
              <a:ext cx="1326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组合 4"/>
            <p:cNvGrpSpPr/>
            <p:nvPr userDrawn="1"/>
          </p:nvGrpSpPr>
          <p:grpSpPr>
            <a:xfrm>
              <a:off x="1158" y="1476"/>
              <a:ext cx="3142" cy="5970"/>
              <a:chOff x="1158" y="1476"/>
              <a:chExt cx="3142" cy="5970"/>
            </a:xfrm>
          </p:grpSpPr>
          <p:sp>
            <p:nvSpPr>
              <p:cNvPr id="33" name="矩形 32"/>
              <p:cNvSpPr/>
              <p:nvPr userDrawn="1"/>
            </p:nvSpPr>
            <p:spPr>
              <a:xfrm>
                <a:off x="1158" y="1476"/>
                <a:ext cx="3142" cy="5971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solidFill>
                  <a:srgbClr val="AEB5C0">
                    <a:alpha val="100000"/>
                  </a:srgb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3" name="组合 12"/>
              <p:cNvGrpSpPr/>
              <p:nvPr userDrawn="1"/>
            </p:nvGrpSpPr>
            <p:grpSpPr>
              <a:xfrm rot="0">
                <a:off x="1294" y="1672"/>
                <a:ext cx="3007" cy="5389"/>
                <a:chOff x="745" y="1440"/>
                <a:chExt cx="3007" cy="4170"/>
              </a:xfrm>
            </p:grpSpPr>
            <p:sp>
              <p:nvSpPr>
                <p:cNvPr id="6" name="文本框 5"/>
                <p:cNvSpPr txBox="1"/>
                <p:nvPr>
                  <p:custDataLst>
                    <p:tags r:id="rId1"/>
                  </p:custDataLst>
                </p:nvPr>
              </p:nvSpPr>
              <p:spPr>
                <a:xfrm>
                  <a:off x="745" y="2054"/>
                  <a:ext cx="3007" cy="35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>
                  <a:defPPr>
                    <a:defRPr lang="en-US"/>
                  </a:defPPr>
                  <a:lvl1pPr>
                    <a:defRPr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汉仪旗黑-50S" panose="00020600040101010101" charset="-122"/>
                    </a:defRPr>
                  </a:lvl1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滑块控件调整迷宫行数和列数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实时预览参数变化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</p:txBody>
            </p:sp>
            <p:sp>
              <p:nvSpPr>
                <p:cNvPr id="7" name="矩形 6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745" y="1491"/>
                  <a:ext cx="2497" cy="7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defTabSz="914400"/>
                  <a:r>
                    <a:rPr lang="zh-CN" altLang="en-US" sz="1600" b="1">
                      <a:ln w="19050">
                        <a:noFill/>
                      </a:ln>
                      <a:solidFill>
                        <a:schemeClr val="accent1"/>
                      </a:solidFill>
                      <a:latin typeface="+mj-ea"/>
                      <a:ea typeface="+mj-ea"/>
                      <a:sym typeface="+mn-lt"/>
                    </a:rPr>
                    <a:t>参数调整</a:t>
                  </a:r>
                  <a:endPara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endParaRPr>
                </a:p>
                <a:p>
                  <a:pPr defTabSz="914400"/>
                  <a:endPara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endParaRPr>
                </a:p>
              </p:txBody>
            </p:sp>
            <p:sp>
              <p:nvSpPr>
                <p:cNvPr id="12" name="文本框 11"/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2860" y="1440"/>
                  <a:ext cx="892" cy="48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marR="0" lvl="0" indent="0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sz="8000">
                      <a:ln w="3175">
                        <a:noFill/>
                      </a:ln>
                      <a:solidFill>
                        <a:schemeClr val="bg1"/>
                      </a:solidFill>
                      <a:latin typeface="Montserrat Black" panose="00000A00000000000000" pitchFamily="2" charset="0"/>
                      <a:ea typeface="+mj-ea"/>
                    </a:defRPr>
                  </a:lvl1pPr>
                  <a:lvl2pPr defTabSz="914400"/>
                  <a:lvl3pPr defTabSz="914400"/>
                  <a:lvl4pPr defTabSz="914400"/>
                  <a:lvl5pPr defTabSz="914400"/>
                  <a:lvl6pPr defTabSz="914400"/>
                  <a:lvl7pPr defTabSz="914400"/>
                  <a:lvl8pPr defTabSz="914400"/>
                  <a:lvl9pPr defTabSz="914400"/>
                </a:lstStyle>
                <a:p>
                  <a:pPr algn="r"/>
                  <a:r>
                    <a:rPr lang="en-US" altLang="zh-CN" sz="2000">
                      <a:solidFill>
                        <a:schemeClr val="accent1"/>
                      </a:solidFill>
                    </a:rPr>
                    <a:t>0</a:t>
                  </a:r>
                  <a:r>
                    <a:rPr lang="en-US" altLang="zh-CN" sz="2000">
                      <a:solidFill>
                        <a:schemeClr val="accent1"/>
                      </a:solidFill>
                      <a:cs typeface="Arial" panose="020B0604020202020204" pitchFamily="34" charset="0"/>
                    </a:rPr>
                    <a:t>1</a:t>
                  </a:r>
                  <a:r>
                    <a:rPr lang="en-US" altLang="zh-CN" sz="2000">
                      <a:solidFill>
                        <a:schemeClr val="accent1"/>
                      </a:solidFill>
                    </a:rPr>
                    <a:t>.</a:t>
                  </a:r>
                  <a:endParaRPr lang="zh-CN" altLang="en-US" sz="20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 userDrawn="1"/>
          </p:nvGrpSpPr>
          <p:grpSpPr>
            <a:xfrm>
              <a:off x="5619" y="1476"/>
              <a:ext cx="3142" cy="5970"/>
              <a:chOff x="5535" y="1476"/>
              <a:chExt cx="3142" cy="5970"/>
            </a:xfrm>
          </p:grpSpPr>
          <p:sp>
            <p:nvSpPr>
              <p:cNvPr id="3" name="矩形 2"/>
              <p:cNvSpPr/>
              <p:nvPr userDrawn="1"/>
            </p:nvSpPr>
            <p:spPr>
              <a:xfrm>
                <a:off x="5535" y="1476"/>
                <a:ext cx="3142" cy="5971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solidFill>
                  <a:srgbClr val="AEB5C0">
                    <a:alpha val="100000"/>
                  </a:srgb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14" name="组合 13"/>
              <p:cNvGrpSpPr/>
              <p:nvPr userDrawn="1"/>
            </p:nvGrpSpPr>
            <p:grpSpPr>
              <a:xfrm rot="0">
                <a:off x="5535" y="1672"/>
                <a:ext cx="2876" cy="5389"/>
                <a:chOff x="745" y="1440"/>
                <a:chExt cx="2876" cy="4170"/>
              </a:xfrm>
            </p:grpSpPr>
            <p:sp>
              <p:nvSpPr>
                <p:cNvPr id="15" name="文本框 14"/>
                <p:cNvSpPr txBox="1"/>
                <p:nvPr>
                  <p:custDataLst>
                    <p:tags r:id="rId4"/>
                  </p:custDataLst>
                </p:nvPr>
              </p:nvSpPr>
              <p:spPr>
                <a:xfrm>
                  <a:off x="745" y="2054"/>
                  <a:ext cx="2876" cy="35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>
                  <a:defPPr>
                    <a:defRPr lang="en-US"/>
                  </a:defPPr>
                  <a:lvl1pPr>
                    <a:defRPr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汉仪旗黑-50S" panose="00020600040101010101" charset="-122"/>
                    </a:defRPr>
                  </a:lvl1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生成迷宫按钮：根据当前参数重新生成迷宫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暂停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/</a:t>
                  </a: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继续按钮：控制迷宫生成过程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各种显示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/</a:t>
                  </a: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隐藏切换按钮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</p:txBody>
            </p:sp>
            <p:sp>
              <p:nvSpPr>
                <p:cNvPr id="17" name="矩形 16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745" y="1491"/>
                  <a:ext cx="2497" cy="10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defTabSz="914400"/>
                  <a:r>
                    <a:rPr lang="zh-CN" altLang="en-US" sz="1600" b="1">
                      <a:ln w="19050">
                        <a:noFill/>
                      </a:ln>
                      <a:solidFill>
                        <a:schemeClr val="accent1"/>
                      </a:solidFill>
                      <a:latin typeface="+mj-ea"/>
                      <a:ea typeface="+mj-ea"/>
                      <a:sym typeface="+mn-lt"/>
                    </a:rPr>
                    <a:t>控制按钮</a:t>
                  </a:r>
                  <a:endPara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endParaRPr>
                </a:p>
                <a:p>
                  <a:pPr defTabSz="914400"/>
                  <a:endPara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endParaRPr>
                </a:p>
                <a:p>
                  <a:pPr defTabSz="914400"/>
                  <a:endParaRPr lang="zh-CN" altLang="en-US" sz="1600" b="1">
                    <a:ln w="19050">
                      <a:noFill/>
                    </a:ln>
                    <a:solidFill>
                      <a:schemeClr val="accent1"/>
                    </a:solidFill>
                    <a:latin typeface="+mj-ea"/>
                    <a:ea typeface="+mj-ea"/>
                    <a:sym typeface="+mn-lt"/>
                  </a:endParaRPr>
                </a:p>
              </p:txBody>
            </p:sp>
            <p:sp>
              <p:nvSpPr>
                <p:cNvPr id="20" name="文本框 19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2729" y="1440"/>
                  <a:ext cx="892" cy="48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marR="0" lvl="0" indent="0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sz="8000">
                      <a:ln w="3175">
                        <a:noFill/>
                      </a:ln>
                      <a:solidFill>
                        <a:schemeClr val="bg1"/>
                      </a:solidFill>
                      <a:latin typeface="Montserrat Black" panose="00000A00000000000000" pitchFamily="2" charset="0"/>
                      <a:ea typeface="+mj-ea"/>
                    </a:defRPr>
                  </a:lvl1pPr>
                  <a:lvl2pPr defTabSz="914400"/>
                  <a:lvl3pPr defTabSz="914400"/>
                  <a:lvl4pPr defTabSz="914400"/>
                  <a:lvl5pPr defTabSz="914400"/>
                  <a:lvl6pPr defTabSz="914400"/>
                  <a:lvl7pPr defTabSz="914400"/>
                  <a:lvl8pPr defTabSz="914400"/>
                  <a:lvl9pPr defTabSz="914400"/>
                </a:lstStyle>
                <a:p>
                  <a:pPr algn="r"/>
                  <a:r>
                    <a:rPr lang="en-US" altLang="zh-CN" sz="2000">
                      <a:solidFill>
                        <a:schemeClr val="accent1"/>
                      </a:solidFill>
                    </a:rPr>
                    <a:t>0</a:t>
                  </a:r>
                  <a:r>
                    <a:rPr lang="en-US" altLang="zh-CN" sz="2000">
                      <a:solidFill>
                        <a:schemeClr val="accent1"/>
                      </a:solidFill>
                      <a:cs typeface="Arial" panose="020B0604020202020204" pitchFamily="34" charset="0"/>
                    </a:rPr>
                    <a:t>2</a:t>
                  </a:r>
                  <a:r>
                    <a:rPr lang="en-US" altLang="zh-CN" sz="2000">
                      <a:solidFill>
                        <a:schemeClr val="accent1"/>
                      </a:solidFill>
                    </a:rPr>
                    <a:t>.</a:t>
                  </a:r>
                  <a:endParaRPr lang="zh-CN" altLang="en-US" sz="2000">
                    <a:solidFill>
                      <a:schemeClr val="accent1"/>
                    </a:solidFill>
                  </a:endParaRPr>
                </a:p>
              </p:txBody>
            </p:sp>
          </p:grpSp>
        </p:grpSp>
        <p:grpSp>
          <p:nvGrpSpPr>
            <p:cNvPr id="11" name="组合 10"/>
            <p:cNvGrpSpPr/>
            <p:nvPr userDrawn="1"/>
          </p:nvGrpSpPr>
          <p:grpSpPr>
            <a:xfrm>
              <a:off x="9972" y="1476"/>
              <a:ext cx="3142" cy="5970"/>
              <a:chOff x="9972" y="1476"/>
              <a:chExt cx="3142" cy="5970"/>
            </a:xfrm>
          </p:grpSpPr>
          <p:sp>
            <p:nvSpPr>
              <p:cNvPr id="4" name="矩形 3"/>
              <p:cNvSpPr/>
              <p:nvPr userDrawn="1"/>
            </p:nvSpPr>
            <p:spPr>
              <a:xfrm>
                <a:off x="9972" y="1476"/>
                <a:ext cx="3142" cy="5971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solidFill>
                  <a:srgbClr val="AEB5C0">
                    <a:alpha val="100000"/>
                  </a:srgbClr>
                </a:solidFill>
                <a:prstDash val="solid"/>
                <a:miter lim="800000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p>
                <a:pPr algn="ctr"/>
                <a:endParaRPr lang="zh-CN" altLang="en-US">
                  <a:solidFill>
                    <a:srgbClr val="000000"/>
                  </a:solidFill>
                </a:endParaRPr>
              </a:p>
            </p:txBody>
          </p:sp>
          <p:grpSp>
            <p:nvGrpSpPr>
              <p:cNvPr id="21" name="组合 20"/>
              <p:cNvGrpSpPr/>
              <p:nvPr userDrawn="1"/>
            </p:nvGrpSpPr>
            <p:grpSpPr>
              <a:xfrm rot="0">
                <a:off x="10145" y="1672"/>
                <a:ext cx="2962" cy="5389"/>
                <a:chOff x="745" y="1440"/>
                <a:chExt cx="2962" cy="4170"/>
              </a:xfrm>
            </p:grpSpPr>
            <p:sp>
              <p:nvSpPr>
                <p:cNvPr id="22" name="文本框 21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745" y="2054"/>
                  <a:ext cx="2962" cy="355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>
                  <a:defPPr>
                    <a:defRPr lang="en-US"/>
                  </a:defPPr>
                  <a:lvl1pPr>
                    <a:defRPr sz="9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  <a:cs typeface="汉仪旗黑-50S" panose="00020600040101010101" charset="-122"/>
                    </a:defRPr>
                  </a:lvl1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保存路径坐标到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CSV</a:t>
                  </a: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文件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保存迷宫轮廓图为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PNG</a:t>
                  </a:r>
                  <a:endPara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保存拓扑结构图为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PNG</a:t>
                  </a:r>
                  <a:endParaRPr lang="en-US" altLang="zh-CN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保存路径生成过程为</a:t>
                  </a:r>
                  <a:r>
                    <a:rPr lang="en-US" altLang="zh-CN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MP4</a:t>
                  </a:r>
                  <a:r>
                    <a:rPr lang="zh-CN" altLang="en-US" sz="1400">
                      <a:solidFill>
                        <a:srgbClr val="000000"/>
                      </a:solidFill>
                      <a:cs typeface="MiSans Light" panose="00000400000000000000" charset="-122"/>
                    </a:rPr>
                    <a:t>视频。</a:t>
                  </a: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lang="zh-CN" altLang="en-US" sz="1400">
                    <a:solidFill>
                      <a:srgbClr val="000000"/>
                    </a:solidFill>
                    <a:cs typeface="MiSans Light" panose="00000400000000000000" charset="-122"/>
                  </a:endParaRPr>
                </a:p>
              </p:txBody>
            </p:sp>
            <p:sp>
              <p:nvSpPr>
                <p:cNvPr id="23" name="矩形 22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745" y="1491"/>
                  <a:ext cx="2497" cy="41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defTabSz="914400"/>
                  <a:r>
                    <a:rPr lang="zh-CN" altLang="en-US" sz="1600" b="1">
                      <a:ln w="19050">
                        <a:noFill/>
                      </a:ln>
                      <a:solidFill>
                        <a:schemeClr val="accent1"/>
                      </a:solidFill>
                      <a:latin typeface="+mj-ea"/>
                      <a:ea typeface="+mj-ea"/>
                      <a:sym typeface="+mn-lt"/>
                    </a:rPr>
                    <a:t>保存功能</a:t>
                  </a:r>
                  <a:endParaRPr lang="zh-CN" altLang="en-US">
                    <a:latin typeface="+mj-ea"/>
                    <a:ea typeface="+mj-ea"/>
                    <a:sym typeface="+mn-lt"/>
                  </a:endParaRPr>
                </a:p>
              </p:txBody>
            </p:sp>
            <p:sp>
              <p:nvSpPr>
                <p:cNvPr id="24" name="文本框 23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2712" y="1440"/>
                  <a:ext cx="892" cy="48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marR="0" lvl="0" indent="0" defTabSz="914400" fontAlgn="auto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 sz="8000">
                      <a:ln w="3175">
                        <a:noFill/>
                      </a:ln>
                      <a:solidFill>
                        <a:schemeClr val="bg1"/>
                      </a:solidFill>
                      <a:latin typeface="Montserrat Black" panose="00000A00000000000000" pitchFamily="2" charset="0"/>
                      <a:ea typeface="+mj-ea"/>
                    </a:defRPr>
                  </a:lvl1pPr>
                  <a:lvl2pPr defTabSz="914400"/>
                  <a:lvl3pPr defTabSz="914400"/>
                  <a:lvl4pPr defTabSz="914400"/>
                  <a:lvl5pPr defTabSz="914400"/>
                  <a:lvl6pPr defTabSz="914400"/>
                  <a:lvl7pPr defTabSz="914400"/>
                  <a:lvl8pPr defTabSz="914400"/>
                  <a:lvl9pPr defTabSz="914400"/>
                </a:lstStyle>
                <a:p>
                  <a:pPr algn="r"/>
                  <a:r>
                    <a:rPr lang="en-US" altLang="zh-CN" sz="2000">
                      <a:solidFill>
                        <a:schemeClr val="accent1"/>
                      </a:solidFill>
                    </a:rPr>
                    <a:t>0</a:t>
                  </a:r>
                  <a:r>
                    <a:rPr lang="en-US" altLang="zh-CN" sz="2000">
                      <a:solidFill>
                        <a:schemeClr val="accent1"/>
                      </a:solidFill>
                      <a:cs typeface="Arial" panose="020B0604020202020204" pitchFamily="34" charset="0"/>
                    </a:rPr>
                    <a:t>3</a:t>
                  </a:r>
                  <a:r>
                    <a:rPr lang="en-US" altLang="zh-CN" sz="2000">
                      <a:solidFill>
                        <a:schemeClr val="accent1"/>
                      </a:solidFill>
                    </a:rPr>
                    <a:t>.</a:t>
                  </a:r>
                  <a:endParaRPr lang="zh-CN" altLang="en-US" sz="2000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175"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MiSans Bold" panose="00000800000000000000" charset="-122"/>
                <a:ea typeface="MiSans Heavy" panose="00000A00000000000000" charset="-122"/>
                <a:cs typeface="+mn-cs"/>
              </a:rPr>
              <a:t>MIDYEAR SUMMARY</a:t>
            </a:r>
            <a:endParaRPr kumimoji="0" lang="zh-CN" altLang="en-US" sz="2400" b="1" i="0" u="none" strike="noStrike" kern="1200" cap="none" spc="0" normalizeH="0" baseline="0" noProof="0">
              <a:ln w="3175">
                <a:solidFill>
                  <a:prstClr val="white"/>
                </a:solidFill>
              </a:ln>
              <a:noFill/>
              <a:effectLst/>
              <a:uLnTx/>
              <a:uFillTx/>
              <a:latin typeface="MiSans Bold" panose="00000800000000000000" charset="-122"/>
              <a:ea typeface="MiSans Heavy" panose="00000A00000000000000" charset="-122"/>
              <a:cs typeface="+mn-cs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294890" y="1849120"/>
            <a:ext cx="4554220" cy="1445260"/>
            <a:chOff x="1563" y="1966"/>
            <a:chExt cx="7172" cy="2276"/>
          </a:xfrm>
        </p:grpSpPr>
        <p:sp>
          <p:nvSpPr>
            <p:cNvPr id="2" name="矩形 1"/>
            <p:cNvSpPr/>
            <p:nvPr/>
          </p:nvSpPr>
          <p:spPr bwMode="auto">
            <a:xfrm>
              <a:off x="1563" y="2550"/>
              <a:ext cx="5184" cy="13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代码展示</a:t>
              </a:r>
              <a:endParaRPr kumimoji="0" lang="zh-CN" altLang="en-US" sz="4800" b="1" i="0" u="none" strike="noStrike" kern="1200" cap="none" spc="0" normalizeH="0" baseline="0" noProof="0">
                <a:ln w="19050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72" y="1966"/>
              <a:ext cx="3063" cy="2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0</a:t>
              </a: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Arial" panose="020B0604020202020204" pitchFamily="34" charset="0"/>
                  <a:sym typeface="MiSans Light" panose="00000400000000000000" charset="-122"/>
                </a:rPr>
                <a:t>4</a:t>
              </a:r>
              <a:endParaRPr kumimoji="0" lang="en-US" altLang="zh-CN" sz="8800" b="0" i="0" u="none" strike="noStrike" kern="1200" cap="none" spc="0" normalizeH="0" baseline="0" noProof="0">
                <a:ln w="12700">
                  <a:solidFill>
                    <a:srgbClr val="1D45F0"/>
                  </a:solidFill>
                </a:ln>
                <a:noFill/>
                <a:effectLst/>
                <a:uLnTx/>
                <a:uFillTx/>
                <a:latin typeface="Montserrat Black" panose="00000A00000000000000" pitchFamily="2" charset="0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699" y="4050"/>
              <a:ext cx="687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展示-迷宫生成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5192" y="1000047"/>
            <a:ext cx="2528073" cy="4005483"/>
            <a:chOff x="335772" y="3791707"/>
            <a:chExt cx="3697387" cy="4005483"/>
          </a:xfrm>
        </p:grpSpPr>
        <p:sp>
          <p:nvSpPr>
            <p:cNvPr id="20" name="文本框 19"/>
            <p:cNvSpPr txBox="1"/>
            <p:nvPr/>
          </p:nvSpPr>
          <p:spPr>
            <a:xfrm>
              <a:off x="335772" y="4157670"/>
              <a:ext cx="3697387" cy="36395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使用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Prim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算法的随机化实现，即维护一个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“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待选节点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”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列表（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to_be_selected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），每次随机选一个节点，将其与已访问区域打通，并把新邻居加入待选列表，直到所有节点都被访问。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35865" y="3791756"/>
              <a:ext cx="3332974" cy="36596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迷宫</a:t>
              </a:r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  <a:sym typeface="+mn-lt"/>
                </a:rPr>
                <a:t>生成算法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65816" y="3791707"/>
              <a:ext cx="908222" cy="36595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pic>
        <p:nvPicPr>
          <p:cNvPr id="28" name="图片 27" descr="upload_post_object_v2_18841891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38537" y="1000125"/>
            <a:ext cx="5495925" cy="360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展示-迷宫生成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5192" y="1000047"/>
            <a:ext cx="2528073" cy="4005483"/>
            <a:chOff x="335772" y="3791707"/>
            <a:chExt cx="3697387" cy="4005483"/>
          </a:xfrm>
        </p:grpSpPr>
        <p:sp>
          <p:nvSpPr>
            <p:cNvPr id="20" name="文本框 19"/>
            <p:cNvSpPr txBox="1"/>
            <p:nvPr/>
          </p:nvSpPr>
          <p:spPr>
            <a:xfrm>
              <a:off x="335772" y="4157670"/>
              <a:ext cx="3697387" cy="36395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使用深度优先搜索回溯法，即每次优先往一个方向走到底，走不通就回退。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20000"/>
                </a:lnSpc>
                <a:buChar char="•"/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依次尝试四个方向（右、下、左、上）。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20000"/>
                </a:lnSpc>
                <a:buChar char="•"/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只有下一个格子是通道（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0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）或终点（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3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），且没被访问过，才可以走。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20000"/>
                </a:lnSpc>
                <a:buChar char="•"/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如果可以走，就把该点加入路径，并标记为已访问。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20000"/>
                </a:lnSpc>
                <a:buChar char="•"/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如果四个方向都不能走（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i 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== 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3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），说明走到死路了，回溯：把当前点从路径中弹出，并取消路径标记。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20000"/>
                </a:lnSpc>
                <a:buChar char="•"/>
              </a:pP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如果</a:t>
              </a:r>
              <a:r>
                <a:rPr lang="en-US" altLang="zh-CN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path_list</a:t>
              </a:r>
              <a:r>
                <a:rPr lang="zh-CN" altLang="en-US" sz="12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为空，说明所有路径都尝试过了，路径查找结束。</a:t>
              </a:r>
              <a:endPara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35865" y="3791756"/>
              <a:ext cx="3332974" cy="36596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  <a:sym typeface="+mn-lt"/>
                </a:rPr>
                <a:t>路径查找算法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65816" y="3791707"/>
              <a:ext cx="908222" cy="36595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pic>
        <p:nvPicPr>
          <p:cNvPr id="11" name="图片 10" descr="upload_post_object_v2_39737595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0863" y="845412"/>
            <a:ext cx="5134791" cy="1401536"/>
          </a:xfrm>
          <a:prstGeom prst="rect">
            <a:avLst/>
          </a:prstGeom>
        </p:spPr>
      </p:pic>
      <p:pic>
        <p:nvPicPr>
          <p:cNvPr id="12" name="图片 11" descr="upload_post_object_v2_9451476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863" y="2246948"/>
            <a:ext cx="5134791" cy="28093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展示-迷宫轮廓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5192" y="1000047"/>
            <a:ext cx="2528073" cy="4005483"/>
            <a:chOff x="335772" y="3791707"/>
            <a:chExt cx="3697387" cy="4005483"/>
          </a:xfrm>
        </p:grpSpPr>
        <p:sp>
          <p:nvSpPr>
            <p:cNvPr id="20" name="文本框 19"/>
            <p:cNvSpPr txBox="1"/>
            <p:nvPr/>
          </p:nvSpPr>
          <p:spPr>
            <a:xfrm>
              <a:off x="335772" y="4157670"/>
              <a:ext cx="3697387" cy="36395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>
                <a:lnSpc>
                  <a:spcPct val="130000"/>
                </a:lnSpc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提取迷宫轮廓线段的函数：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遍历整个迷宫矩阵的每一个格子。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对于每一个通道格子，检查它的上下左右四个方向。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如果某个方向是墙（或边界），就在该方向上添加一条边界线段。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每条边界线段用两个端点的坐标表示，最终返回所有需要绘制的轮廓线段列表。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35865" y="3791756"/>
              <a:ext cx="3332974" cy="365963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轮廓</a:t>
              </a:r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  <a:sym typeface="+mn-lt"/>
                </a:rPr>
                <a:t>线段提取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65816" y="3791707"/>
              <a:ext cx="908222" cy="36595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pic>
        <p:nvPicPr>
          <p:cNvPr id="4" name="图片 3" descr="upload_post_object_v2_18162352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5058" y="1000125"/>
            <a:ext cx="5397954" cy="3600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展示-计算中心点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5256" y="1000047"/>
            <a:ext cx="2528073" cy="4005506"/>
            <a:chOff x="335865" y="3791707"/>
            <a:chExt cx="3697387" cy="4005506"/>
          </a:xfrm>
        </p:grpSpPr>
        <p:sp>
          <p:nvSpPr>
            <p:cNvPr id="20" name="文本框 19"/>
            <p:cNvSpPr txBox="1"/>
            <p:nvPr/>
          </p:nvSpPr>
          <p:spPr>
            <a:xfrm>
              <a:off x="335865" y="4157693"/>
              <a:ext cx="3697387" cy="36395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遍历每一行，找到连续的通道单元格。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对于每段连续的通道，计算其起点和终点的中点，并将中点加入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 centerline 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列表。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35865" y="3822485"/>
              <a:ext cx="3332974" cy="335234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处理水平方向的通道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65816" y="3791707"/>
              <a:ext cx="908222" cy="36595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pic>
        <p:nvPicPr>
          <p:cNvPr id="5" name="图片 4" descr="upload_post_object_v2_207777348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3922" y="1714284"/>
            <a:ext cx="4918970" cy="24731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展示-计算中心点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95256" y="1000047"/>
            <a:ext cx="2528073" cy="4005506"/>
            <a:chOff x="335865" y="3791707"/>
            <a:chExt cx="3697387" cy="4005506"/>
          </a:xfrm>
        </p:grpSpPr>
        <p:sp>
          <p:nvSpPr>
            <p:cNvPr id="20" name="文本框 19"/>
            <p:cNvSpPr txBox="1"/>
            <p:nvPr/>
          </p:nvSpPr>
          <p:spPr>
            <a:xfrm>
              <a:off x="335865" y="4157693"/>
              <a:ext cx="3697387" cy="36395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遍历每一列，找到连续的通道单元格。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对于每段连续的通道，计算其起点和终点的中点。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如果中点不在</a:t>
              </a:r>
              <a:r>
                <a:rPr lang="en-US" altLang="zh-CN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 centerline </a:t>
              </a: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列表中，则将其加入。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35865" y="3822485"/>
              <a:ext cx="3332974" cy="335234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处理</a:t>
              </a:r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cs typeface="Arial" panose="020B0604020202020204" pitchFamily="34" charset="0"/>
                  <a:sym typeface="+mn-lt"/>
                </a:rPr>
                <a:t>垂直</a:t>
              </a:r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方向的通道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865816" y="3791707"/>
              <a:ext cx="908222" cy="36595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pic>
        <p:nvPicPr>
          <p:cNvPr id="3" name="图片 2" descr="upload_post_object_v2_10508500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7872" y="1765628"/>
            <a:ext cx="5025021" cy="2370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展示-绘制拓扑图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676275" y="1266825"/>
            <a:ext cx="2527935" cy="36912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起点：迷宫的起点，通常是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(1, 1)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终点：迷宫的右下角，通常是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(ROWS - 1, COLUMNS - 1)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调用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dfs_path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方法：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使用深度优先搜索算法查找从起点到终点的路径。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返回值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dfs_path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是一个列表，包含迷宫上的所有可访问节点，按访问顺序排列。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indent="0">
              <a:lnSpc>
                <a:spcPct val="150000"/>
              </a:lnSpc>
              <a:buNone/>
            </a:pP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  <p:pic>
        <p:nvPicPr>
          <p:cNvPr id="11" name="图片 10" descr="upload_post_object_v2_1372314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5493" y="1076325"/>
            <a:ext cx="5210175" cy="360045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33356" y="992725"/>
            <a:ext cx="2278907" cy="335234"/>
          </a:xfrm>
          <a:prstGeom prst="rect">
            <a:avLst/>
          </a:prstGeom>
        </p:spPr>
        <p:txBody>
          <a:bodyPr wrap="square">
            <a:noAutofit/>
          </a:bodyPr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使用DFS遍历所有节点</a:t>
            </a:r>
            <a:endParaRPr lang="zh-CN" altLang="en-US"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2400">
                <a:ln w="3175">
                  <a:solidFill>
                    <a:schemeClr val="bg1"/>
                  </a:solidFill>
                </a:ln>
                <a:noFill/>
                <a:latin typeface="+mj-lt"/>
              </a:rPr>
              <a:t>MIDYEAR SUMMARY</a:t>
            </a:r>
            <a:endParaRPr lang="zh-CN" altLang="en-US" sz="2400">
              <a:ln w="3175">
                <a:solidFill>
                  <a:schemeClr val="bg1"/>
                </a:solidFill>
              </a:ln>
              <a:noFill/>
              <a:latin typeface="+mj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04470" y="824865"/>
            <a:ext cx="2846705" cy="92202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  <a:lvl2pPr defTabSz="914400"/>
            <a:lvl3pPr defTabSz="914400"/>
            <a:lvl4pPr defTabSz="914400"/>
            <a:lvl5pPr defTabSz="914400"/>
            <a:lvl6pPr defTabSz="914400"/>
            <a:lvl7pPr defTabSz="914400"/>
            <a:lvl8pPr defTabSz="914400"/>
            <a:lvl9pPr defTabSz="914400"/>
          </a:lstStyle>
          <a:p>
            <a:r>
              <a:rPr lang="zh-CN" alt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目录</a:t>
            </a:r>
            <a:endParaRPr lang="zh-CN" altLang="en-US" sz="5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820851" y="994159"/>
            <a:ext cx="2953667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 defTabSz="914400">
              <a:defRPr sz="2400" b="1">
                <a:ln w="3175">
                  <a:solidFill>
                    <a:schemeClr val="bg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algn="l"/>
            <a:r>
              <a:rPr lang="en-US" altLang="zh-CN" sz="3200">
                <a:ln w="3175">
                  <a:solidFill>
                    <a:schemeClr val="accent1"/>
                  </a:solidFill>
                </a:ln>
                <a:sym typeface="MiSans Light" panose="00000400000000000000" charset="-122"/>
              </a:rPr>
              <a:t>CONTENTS</a:t>
            </a:r>
            <a:endParaRPr lang="en-US" altLang="zh-CN" sz="3200">
              <a:ln w="3175">
                <a:solidFill>
                  <a:schemeClr val="accent1"/>
                </a:solidFill>
              </a:ln>
              <a:sym typeface="MiSans Light" panose="00000400000000000000" charset="-122"/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4409663" y="1286546"/>
            <a:ext cx="4366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 userDrawn="1"/>
        </p:nvGrpSpPr>
        <p:grpSpPr>
          <a:xfrm>
            <a:off x="184785" y="2116773"/>
            <a:ext cx="8774430" cy="1534160"/>
            <a:chOff x="583" y="2771"/>
            <a:chExt cx="13818" cy="2416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583" y="2771"/>
              <a:ext cx="2996" cy="2397"/>
              <a:chOff x="583" y="2771"/>
              <a:chExt cx="3202" cy="3563"/>
            </a:xfrm>
          </p:grpSpPr>
          <p:sp>
            <p:nvSpPr>
              <p:cNvPr id="41" name="矩形 40"/>
              <p:cNvSpPr/>
              <p:nvPr>
                <p:custDataLst>
                  <p:tags r:id="rId1"/>
                </p:custDataLst>
              </p:nvPr>
            </p:nvSpPr>
            <p:spPr>
              <a:xfrm>
                <a:off x="583" y="2772"/>
                <a:ext cx="2627" cy="35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" name="文本框 1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926" y="2771"/>
                <a:ext cx="2284" cy="110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01.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3" name="矩形 2"/>
              <p:cNvSpPr/>
              <p:nvPr>
                <p:custDataLst>
                  <p:tags r:id="rId3"/>
                </p:custDataLst>
              </p:nvPr>
            </p:nvSpPr>
            <p:spPr>
              <a:xfrm>
                <a:off x="713" y="4264"/>
                <a:ext cx="2497" cy="10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小组分工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8" name="文本框 7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713" y="3514"/>
                <a:ext cx="3072" cy="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r>
                  <a:rPr lang="en-US" altLang="zh-CN" sz="1800">
                    <a:solidFill>
                      <a:schemeClr val="accent1"/>
                    </a:solidFill>
                  </a:rPr>
                  <a:t>PART ONE</a:t>
                </a:r>
                <a:endParaRPr lang="zh-CN" altLang="en-US" sz="18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 userDrawn="1"/>
          </p:nvGrpSpPr>
          <p:grpSpPr>
            <a:xfrm>
              <a:off x="3250" y="2772"/>
              <a:ext cx="2996" cy="2397"/>
              <a:chOff x="583" y="2772"/>
              <a:chExt cx="3202" cy="3562"/>
            </a:xfrm>
          </p:grpSpPr>
          <p:sp>
            <p:nvSpPr>
              <p:cNvPr id="6" name="矩形 5"/>
              <p:cNvSpPr/>
              <p:nvPr>
                <p:custDataLst>
                  <p:tags r:id="rId5"/>
                </p:custDataLst>
              </p:nvPr>
            </p:nvSpPr>
            <p:spPr>
              <a:xfrm>
                <a:off x="583" y="2772"/>
                <a:ext cx="2627" cy="35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文本框 6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935" y="2800"/>
                <a:ext cx="2284" cy="110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2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0" name="矩形 19"/>
              <p:cNvSpPr/>
              <p:nvPr>
                <p:custDataLst>
                  <p:tags r:id="rId7"/>
                </p:custDataLst>
              </p:nvPr>
            </p:nvSpPr>
            <p:spPr>
              <a:xfrm>
                <a:off x="713" y="4264"/>
                <a:ext cx="2497" cy="10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原型图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713" y="3514"/>
                <a:ext cx="3072" cy="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r>
                  <a:rPr lang="en-US" altLang="zh-CN" sz="1800">
                    <a:solidFill>
                      <a:schemeClr val="accent1"/>
                    </a:solidFill>
                  </a:rPr>
                  <a:t>PART TWO</a:t>
                </a:r>
                <a:endParaRPr lang="zh-CN" altLang="en-US" sz="18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2" name="组合 21"/>
            <p:cNvGrpSpPr/>
            <p:nvPr userDrawn="1"/>
          </p:nvGrpSpPr>
          <p:grpSpPr>
            <a:xfrm>
              <a:off x="5918" y="2772"/>
              <a:ext cx="2996" cy="2397"/>
              <a:chOff x="583" y="2771"/>
              <a:chExt cx="3202" cy="3563"/>
            </a:xfrm>
          </p:grpSpPr>
          <p:sp>
            <p:nvSpPr>
              <p:cNvPr id="23" name="矩形 22"/>
              <p:cNvSpPr/>
              <p:nvPr>
                <p:custDataLst>
                  <p:tags r:id="rId9"/>
                </p:custDataLst>
              </p:nvPr>
            </p:nvSpPr>
            <p:spPr>
              <a:xfrm>
                <a:off x="583" y="2772"/>
                <a:ext cx="2883" cy="35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182" y="2771"/>
                <a:ext cx="2284" cy="110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3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8" name="矩形 27"/>
              <p:cNvSpPr/>
              <p:nvPr>
                <p:custDataLst>
                  <p:tags r:id="rId11"/>
                </p:custDataLst>
              </p:nvPr>
            </p:nvSpPr>
            <p:spPr>
              <a:xfrm>
                <a:off x="713" y="4264"/>
                <a:ext cx="2497" cy="19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项目需求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文档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30" name="文本框 29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713" y="3514"/>
                <a:ext cx="3072" cy="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r>
                  <a:rPr lang="en-US" altLang="zh-CN" sz="1800">
                    <a:solidFill>
                      <a:schemeClr val="accent1"/>
                    </a:solidFill>
                  </a:rPr>
                  <a:t>PART THREE</a:t>
                </a:r>
                <a:endParaRPr lang="zh-CN" altLang="en-US" sz="18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33" name="组合 32"/>
            <p:cNvGrpSpPr/>
            <p:nvPr userDrawn="1"/>
          </p:nvGrpSpPr>
          <p:grpSpPr>
            <a:xfrm>
              <a:off x="8810" y="2791"/>
              <a:ext cx="2996" cy="2397"/>
              <a:chOff x="583" y="2771"/>
              <a:chExt cx="3202" cy="3563"/>
            </a:xfrm>
          </p:grpSpPr>
          <p:sp>
            <p:nvSpPr>
              <p:cNvPr id="35" name="矩形 34"/>
              <p:cNvSpPr/>
              <p:nvPr>
                <p:custDataLst>
                  <p:tags r:id="rId13"/>
                </p:custDataLst>
              </p:nvPr>
            </p:nvSpPr>
            <p:spPr>
              <a:xfrm>
                <a:off x="583" y="2772"/>
                <a:ext cx="2883" cy="35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文本框 36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1182" y="2771"/>
                <a:ext cx="2284" cy="110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4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38" name="矩形 37"/>
              <p:cNvSpPr/>
              <p:nvPr>
                <p:custDataLst>
                  <p:tags r:id="rId15"/>
                </p:custDataLst>
              </p:nvPr>
            </p:nvSpPr>
            <p:spPr>
              <a:xfrm>
                <a:off x="713" y="4264"/>
                <a:ext cx="2497" cy="10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代码展示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39" name="文本框 38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713" y="3514"/>
                <a:ext cx="3072" cy="86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r>
                  <a:rPr lang="en-US" altLang="zh-CN" sz="1800">
                    <a:solidFill>
                      <a:schemeClr val="accent1"/>
                    </a:solidFill>
                  </a:rPr>
                  <a:t>PART FOUR</a:t>
                </a:r>
                <a:endParaRPr lang="zh-CN" altLang="en-US" sz="180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53" name="组合 52"/>
            <p:cNvGrpSpPr/>
            <p:nvPr userDrawn="1"/>
          </p:nvGrpSpPr>
          <p:grpSpPr>
            <a:xfrm>
              <a:off x="11703" y="2772"/>
              <a:ext cx="2698" cy="2397"/>
              <a:chOff x="11703" y="2772"/>
              <a:chExt cx="2698" cy="2397"/>
            </a:xfrm>
          </p:grpSpPr>
          <p:sp>
            <p:nvSpPr>
              <p:cNvPr id="45" name="矩形 44"/>
              <p:cNvSpPr/>
              <p:nvPr>
                <p:custDataLst>
                  <p:tags r:id="rId17"/>
                </p:custDataLst>
              </p:nvPr>
            </p:nvSpPr>
            <p:spPr>
              <a:xfrm>
                <a:off x="11703" y="2773"/>
                <a:ext cx="2698" cy="239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文本框 45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12263" y="2772"/>
                <a:ext cx="2138" cy="746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pPr algn="r"/>
                <a:r>
                  <a:rPr lang="en-US" altLang="zh-CN" sz="2000">
                    <a:solidFill>
                      <a:schemeClr val="accent1"/>
                    </a:solidFill>
                  </a:rPr>
                  <a:t>0</a:t>
                </a:r>
                <a:r>
                  <a:rPr lang="en-US" altLang="zh-CN" sz="2000">
                    <a:solidFill>
                      <a:schemeClr val="accent1"/>
                    </a:solidFill>
                    <a:cs typeface="Arial" panose="020B0604020202020204" pitchFamily="34" charset="0"/>
                  </a:rPr>
                  <a:t>5</a:t>
                </a:r>
                <a:r>
                  <a:rPr lang="en-US" altLang="zh-CN" sz="2000">
                    <a:solidFill>
                      <a:schemeClr val="accent1"/>
                    </a:solidFill>
                  </a:rPr>
                  <a:t>.</a:t>
                </a:r>
                <a:endParaRPr lang="zh-CN" altLang="en-US" sz="200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8" name="矩形 47"/>
              <p:cNvSpPr/>
              <p:nvPr>
                <p:custDataLst>
                  <p:tags r:id="rId19"/>
                </p:custDataLst>
              </p:nvPr>
            </p:nvSpPr>
            <p:spPr>
              <a:xfrm>
                <a:off x="11824" y="3777"/>
                <a:ext cx="2337" cy="13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sym typeface="+mn-lt"/>
                  </a:rPr>
                  <a:t>算法</a:t>
                </a:r>
                <a:r>
                  <a:rPr lang="zh-CN" altLang="en-US" sz="2400" b="1">
                    <a:ln w="19050"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Arial" panose="020B0604020202020204" pitchFamily="34" charset="0"/>
                    <a:sym typeface="+mn-lt"/>
                  </a:rPr>
                  <a:t>性能分析</a:t>
                </a:r>
                <a:endParaRPr lang="zh-CN" altLang="en-US" sz="24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+mn-lt"/>
                </a:endParaRPr>
              </a:p>
            </p:txBody>
          </p:sp>
          <p:sp>
            <p:nvSpPr>
              <p:cNvPr id="51" name="文本框 50"/>
              <p:cNvSpPr txBox="1"/>
              <p:nvPr>
                <p:custDataLst>
                  <p:tags r:id="rId20"/>
                </p:custDataLst>
              </p:nvPr>
            </p:nvSpPr>
            <p:spPr>
              <a:xfrm>
                <a:off x="11824" y="3272"/>
                <a:ext cx="2577" cy="582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>
                <a:defPPr>
                  <a:defRPr lang="en-US"/>
                </a:defPPr>
                <a:lvl1pPr marR="0" lvl="0" indent="0" defTabSz="9144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 sz="8000">
                    <a:ln w="3175">
                      <a:noFill/>
                    </a:ln>
                    <a:solidFill>
                      <a:schemeClr val="bg1"/>
                    </a:solidFill>
                    <a:latin typeface="Montserrat Black" panose="00000A00000000000000" pitchFamily="2" charset="0"/>
                    <a:ea typeface="+mj-ea"/>
                  </a:defRPr>
                </a:lvl1pPr>
                <a:lvl2pPr defTabSz="914400"/>
                <a:lvl3pPr defTabSz="914400"/>
                <a:lvl4pPr defTabSz="914400"/>
                <a:lvl5pPr defTabSz="914400"/>
                <a:lvl6pPr defTabSz="914400"/>
                <a:lvl7pPr defTabSz="914400"/>
                <a:lvl8pPr defTabSz="914400"/>
                <a:lvl9pPr defTabSz="914400"/>
              </a:lstStyle>
              <a:p>
                <a:r>
                  <a:rPr lang="en-US" altLang="zh-CN" sz="1800">
                    <a:solidFill>
                      <a:schemeClr val="accent1"/>
                    </a:solidFill>
                  </a:rPr>
                  <a:t>PART FIVE</a:t>
                </a:r>
                <a:endParaRPr lang="zh-CN" altLang="en-US" sz="1800">
                  <a:solidFill>
                    <a:schemeClr val="accent1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展示-绘制拓扑图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676275" y="1304925"/>
            <a:ext cx="2527935" cy="36531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遍历路径节点：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遍历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dfs_path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中的每个节点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node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node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是一个元组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(row, column)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，表示节点在迷宫矩阵中的位置。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计算节点的屏幕坐标：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x1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和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y1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是节点在屏幕上的中心坐标。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通过迷宫绘制区域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self.maze_rect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的偏移量和单元格大小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cell_size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计算。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绘制节点：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使用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pygame.draw.circle 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绘制一个粉色（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PINK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）的圆形，表示路径点。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圆的半径为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cell_size // 4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。</a:t>
            </a:r>
            <a:endParaRPr lang="zh-CN" altLang="en-US" sz="12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  <p:pic>
        <p:nvPicPr>
          <p:cNvPr id="11" name="图片 10" descr="upload_post_object_v2_1372314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5493" y="1076325"/>
            <a:ext cx="5210175" cy="360045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695256" y="973675"/>
            <a:ext cx="2278907" cy="33523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绘制路径节点</a:t>
            </a:r>
            <a:endParaRPr lang="zh-CN" altLang="en-US" sz="16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5740961" cy="5378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代码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展示-绘制拓扑图</a:t>
            </a:r>
            <a:endParaRPr lang="en-US" altLang="zh-CN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98083" y="845434"/>
            <a:ext cx="2791740" cy="421089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676275" y="1381125"/>
            <a:ext cx="2527935" cy="35769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 indent="0">
              <a:lnSpc>
                <a:spcPct val="120000"/>
              </a:lnSpc>
              <a:buNone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绘制路径边（相邻点连接）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从第二个节点开始：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只有当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i &gt; 0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时，才绘制当前节点与前一个节点之间的边。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计算前一个节点的屏幕坐标：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x2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和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y2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是前一个节点在屏幕上的中心坐标。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绘制边：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使用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pygame.draw.line 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绘制一条蓝色（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BLUE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）的线段，表示路径边。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线段的宽度为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 2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。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indent="0">
              <a:lnSpc>
                <a:spcPct val="150000"/>
              </a:lnSpc>
              <a:buNone/>
            </a:pP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  <p:pic>
        <p:nvPicPr>
          <p:cNvPr id="11" name="图片 10" descr="upload_post_object_v2_1372314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5493" y="1076325"/>
            <a:ext cx="5210175" cy="360045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742881" y="973675"/>
            <a:ext cx="2278907" cy="33523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绘制</a:t>
            </a:r>
            <a:r>
              <a: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路径边</a:t>
            </a:r>
            <a:endParaRPr lang="zh-CN" altLang="en-US">
              <a:latin typeface="+mj-ea"/>
              <a:ea typeface="+mj-ea"/>
              <a:cs typeface="Arial" panose="020B0604020202020204" pitchFamily="3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175"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MiSans Bold" panose="00000800000000000000" charset="-122"/>
                <a:ea typeface="MiSans Heavy" panose="00000A00000000000000" charset="-122"/>
                <a:cs typeface="+mn-cs"/>
              </a:rPr>
              <a:t>MIDYEAR SUMMARY</a:t>
            </a:r>
            <a:endParaRPr kumimoji="0" lang="zh-CN" altLang="en-US" sz="2400" b="1" i="0" u="none" strike="noStrike" kern="1200" cap="none" spc="0" normalizeH="0" baseline="0" noProof="0">
              <a:ln w="3175">
                <a:solidFill>
                  <a:prstClr val="white"/>
                </a:solidFill>
              </a:ln>
              <a:noFill/>
              <a:effectLst/>
              <a:uLnTx/>
              <a:uFillTx/>
              <a:latin typeface="MiSans Bold" panose="00000800000000000000" charset="-122"/>
              <a:ea typeface="MiSans Heavy" panose="00000A00000000000000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752283" y="1849120"/>
            <a:ext cx="5640070" cy="1445260"/>
            <a:chOff x="1453" y="1966"/>
            <a:chExt cx="8882" cy="2276"/>
          </a:xfrm>
        </p:grpSpPr>
        <p:sp>
          <p:nvSpPr>
            <p:cNvPr id="2" name="矩形 1"/>
            <p:cNvSpPr/>
            <p:nvPr/>
          </p:nvSpPr>
          <p:spPr bwMode="auto">
            <a:xfrm>
              <a:off x="1453" y="2465"/>
              <a:ext cx="6237" cy="13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算法性能分析</a:t>
              </a:r>
              <a:endParaRPr kumimoji="0" lang="zh-CN" altLang="en-US" sz="4800" b="1" i="0" u="none" strike="noStrike" kern="1200" cap="none" spc="0" normalizeH="0" baseline="0" noProof="0">
                <a:ln w="19050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7448" y="1966"/>
              <a:ext cx="2887" cy="22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0</a:t>
              </a: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Arial" panose="020B0604020202020204" pitchFamily="34" charset="0"/>
                  <a:sym typeface="MiSans Light" panose="00000400000000000000" charset="-122"/>
                </a:rPr>
                <a:t>5</a:t>
              </a:r>
              <a:endParaRPr kumimoji="0" lang="en-US" altLang="zh-CN" sz="8800" b="0" i="0" u="none" strike="noStrike" kern="1200" cap="none" spc="0" normalizeH="0" baseline="0" noProof="0">
                <a:ln w="12700">
                  <a:solidFill>
                    <a:srgbClr val="1D45F0"/>
                  </a:solidFill>
                </a:ln>
                <a:noFill/>
                <a:effectLst/>
                <a:uLnTx/>
                <a:uFillTx/>
                <a:latin typeface="Montserrat Black" panose="00000A00000000000000" pitchFamily="2" charset="0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699" y="4050"/>
              <a:ext cx="807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3525966" cy="8299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算法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性能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分析</a:t>
            </a:r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55568" y="898526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迷宫</a:t>
            </a:r>
            <a:r>
              <a:rPr lang="zh-CN" altLang="en-US" sz="20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生成算法</a:t>
            </a:r>
            <a:endParaRPr lang="zh-CN" altLang="en-US" sz="20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41293" y="1380466"/>
            <a:ext cx="4923734" cy="3068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时间复杂度分析：</a:t>
            </a:r>
            <a:endParaRPr lang="zh-CN" altLang="en-US" sz="16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初始化矩阵：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n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为迷宫边长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主生成循环：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，每个单元格最多被访问一次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总体时间复杂度：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空间复杂度分析：</a:t>
            </a:r>
            <a:endParaRPr lang="zh-CN" altLang="en-US" sz="16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存储迷宫矩阵：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递归调用栈：最坏情况下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总体空间复杂度：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3525966" cy="8299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算法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性能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分析</a:t>
            </a:r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55568" y="898526"/>
            <a:ext cx="3517549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0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路径查找算法</a:t>
            </a:r>
            <a:endParaRPr lang="zh-CN" altLang="en-US" sz="20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41293" y="1380466"/>
            <a:ext cx="4923734" cy="3068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时间复杂度分析：</a:t>
            </a:r>
            <a:endParaRPr lang="zh-CN" altLang="en-US" sz="16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最坏情况下需要遍历所有通道：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平均情况下：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空间复杂度分析：</a:t>
            </a:r>
            <a:endParaRPr lang="zh-CN" altLang="en-US" sz="1600" b="1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存储访问标记矩阵：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路径栈：最坏情况下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en-US" altLang="zh-CN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总体空间复杂度：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O(n</a:t>
            </a:r>
            <a:r>
              <a:rPr lang="en-US" altLang="en-US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²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rPr>
              <a:t>)</a:t>
            </a:r>
            <a:endParaRPr lang="zh-CN" altLang="en-US" sz="1600">
              <a:solidFill>
                <a:schemeClr val="tx1">
                  <a:lumMod val="65000"/>
                  <a:lumOff val="35000"/>
                </a:schemeClr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矩形 114"/>
          <p:cNvSpPr/>
          <p:nvPr/>
        </p:nvSpPr>
        <p:spPr bwMode="auto">
          <a:xfrm>
            <a:off x="2738901" y="2187575"/>
            <a:ext cx="3666199" cy="7683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1" i="0" u="none" strike="noStrike" kern="1200" cap="none" spc="0" normalizeH="0" baseline="0" noProof="0">
                <a:ln w="19050"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  <a:sym typeface="MiSans Light" panose="00000400000000000000" charset="-122"/>
              </a:rPr>
              <a:t>感谢大家观看</a:t>
            </a:r>
            <a:endParaRPr kumimoji="0" lang="zh-CN" altLang="en-US" sz="4400" b="1" i="0" u="none" strike="noStrike" kern="1200" cap="none" spc="0" normalizeH="0" baseline="0" noProof="0">
              <a:ln w="19050"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+mn-cs"/>
              <a:sym typeface="MiSans Light" panose="00000400000000000000" charset="-122"/>
            </a:endParaRPr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175"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MiSans Bold" panose="00000800000000000000" charset="-122"/>
                <a:ea typeface="MiSans Heavy" panose="00000A00000000000000" charset="-122"/>
                <a:cs typeface="+mn-cs"/>
              </a:rPr>
              <a:t>MIDYEAR SUMMARY</a:t>
            </a:r>
            <a:endParaRPr kumimoji="0" lang="zh-CN" altLang="en-US" sz="2400" b="1" i="0" u="none" strike="noStrike" kern="1200" cap="none" spc="0" normalizeH="0" baseline="0" noProof="0">
              <a:ln w="3175">
                <a:solidFill>
                  <a:prstClr val="white"/>
                </a:solidFill>
              </a:ln>
              <a:noFill/>
              <a:effectLst/>
              <a:uLnTx/>
              <a:uFillTx/>
              <a:latin typeface="MiSans Bold" panose="00000800000000000000" charset="-122"/>
              <a:ea typeface="MiSans Heavy" panose="00000A00000000000000" charset="-122"/>
              <a:cs typeface="+mn-cs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80130" y="3991261"/>
            <a:ext cx="716280" cy="610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rPr>
              <a:t>汇报人：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</a:rPr>
              <a:t>吉雅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55937" y="3991293"/>
            <a:ext cx="1059815" cy="610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rPr>
              <a:t>日期：</a:t>
            </a:r>
            <a:endParaRPr kumimoji="0" lang="en-US" altLang="zh-CN" sz="105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</a:rPr>
              <a:t>2025.05.21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MiSans Heavy" panose="00000A00000000000000" charset="-122"/>
              <a:ea typeface="MiSans Heavy" panose="00000A00000000000000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algn="r"/>
            <a:r>
              <a:rPr lang="en-US" altLang="zh-CN" sz="2400">
                <a:ln w="3175">
                  <a:solidFill>
                    <a:schemeClr val="bg1"/>
                  </a:solidFill>
                </a:ln>
                <a:noFill/>
                <a:latin typeface="+mj-lt"/>
              </a:rPr>
              <a:t>MIDYEAR SUMMARY</a:t>
            </a:r>
            <a:endParaRPr lang="zh-CN" altLang="en-US" sz="2400">
              <a:ln w="3175">
                <a:solidFill>
                  <a:schemeClr val="bg1"/>
                </a:solidFill>
              </a:ln>
              <a:noFill/>
              <a:latin typeface="+mj-lt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276475" y="1849120"/>
            <a:ext cx="4591050" cy="1445260"/>
            <a:chOff x="2963" y="2912"/>
            <a:chExt cx="7230" cy="2276"/>
          </a:xfrm>
        </p:grpSpPr>
        <p:sp>
          <p:nvSpPr>
            <p:cNvPr id="2" name="矩形 1"/>
            <p:cNvSpPr/>
            <p:nvPr/>
          </p:nvSpPr>
          <p:spPr bwMode="auto">
            <a:xfrm>
              <a:off x="2963" y="3411"/>
              <a:ext cx="7231" cy="1307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defTabSz="914400"/>
              <a:r>
                <a:rPr lang="en-US" altLang="zh-CN" sz="48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MiSans Light" panose="00000400000000000000" charset="-122"/>
                </a:rPr>
                <a:t> </a:t>
              </a:r>
              <a:r>
                <a:rPr lang="zh-CN" altLang="en-US" sz="4800" b="1">
                  <a:ln w="19050"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sym typeface="MiSans Light" panose="00000400000000000000" charset="-122"/>
                </a:rPr>
                <a:t>小组分工</a:t>
              </a:r>
              <a:endParaRPr lang="zh-CN" altLang="en-US" sz="48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MiSans Light" panose="00000400000000000000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7257" y="2912"/>
              <a:ext cx="2937" cy="2276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8800">
                  <a:ln w="12700">
                    <a:solidFill>
                      <a:schemeClr val="accent1"/>
                    </a:solidFill>
                  </a:ln>
                  <a:noFill/>
                  <a:latin typeface="Montserrat Black" panose="00000A00000000000000" pitchFamily="2" charset="0"/>
                  <a:ea typeface="+mj-ea"/>
                  <a:sym typeface="MiSans Light" panose="00000400000000000000" charset="-122"/>
                </a:rPr>
                <a:t>01</a:t>
              </a:r>
              <a:endParaRPr lang="en-US" altLang="zh-CN" sz="8800">
                <a:ln w="12700">
                  <a:solidFill>
                    <a:schemeClr val="accent1"/>
                  </a:solidFill>
                </a:ln>
                <a:noFill/>
                <a:latin typeface="Montserrat Black" panose="00000A00000000000000" pitchFamily="2" charset="0"/>
                <a:ea typeface="+mj-ea"/>
                <a:sym typeface="MiSans Light" panose="00000400000000000000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3213" y="4996"/>
              <a:ext cx="6981" cy="19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2554416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小组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分工</a:t>
            </a:r>
            <a:endParaRPr lang="zh-CN" altLang="en-US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1476375" y="1583531"/>
            <a:ext cx="5939909" cy="2166937"/>
          </a:xfrm>
          <a:prstGeom prst="rect">
            <a:avLst/>
          </a:prstGeom>
          <a:solidFill>
            <a:srgbClr val="FFFFFF">
              <a:alpha val="100000"/>
            </a:srgbClr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5" name="组合 4"/>
          <p:cNvGrpSpPr/>
          <p:nvPr>
            <p:custDataLst>
              <p:tags r:id="rId1"/>
            </p:custDataLst>
          </p:nvPr>
        </p:nvGrpSpPr>
        <p:grpSpPr>
          <a:xfrm>
            <a:off x="1497330" y="1664335"/>
            <a:ext cx="2325370" cy="1814830"/>
            <a:chOff x="335865" y="3791707"/>
            <a:chExt cx="2325370" cy="2774315"/>
          </a:xfrm>
        </p:grpSpPr>
        <p:sp>
          <p:nvSpPr>
            <p:cNvPr id="6" name="文本框 5"/>
            <p:cNvSpPr txBox="1"/>
            <p:nvPr>
              <p:custDataLst>
                <p:tags r:id="rId2"/>
              </p:custDataLst>
            </p:nvPr>
          </p:nvSpPr>
          <p:spPr>
            <a:xfrm>
              <a:off x="335865" y="4157467"/>
              <a:ext cx="2325370" cy="240855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算法性能分析报告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路径拓扑图生成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动态导航演示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可视化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界面功能的实现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7" name="矩形 6"/>
            <p:cNvSpPr/>
            <p:nvPr>
              <p:custDataLst>
                <p:tags r:id="rId3"/>
              </p:custDataLst>
            </p:nvPr>
          </p:nvSpPr>
          <p:spPr>
            <a:xfrm>
              <a:off x="335865" y="3822485"/>
              <a:ext cx="1585315" cy="5154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吉雅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12" name="文本框 11"/>
            <p:cNvSpPr txBox="1"/>
            <p:nvPr>
              <p:custDataLst>
                <p:tags r:id="rId4"/>
              </p:custDataLst>
            </p:nvPr>
          </p:nvSpPr>
          <p:spPr>
            <a:xfrm>
              <a:off x="1865816" y="3791707"/>
              <a:ext cx="566289" cy="609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r>
                <a:rPr lang="en-US" altLang="zh-CN" sz="2000">
                  <a:solidFill>
                    <a:schemeClr val="accent1"/>
                  </a:solidFill>
                </a:rPr>
                <a:t>01.</a:t>
              </a:r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  <p:grpSp>
        <p:nvGrpSpPr>
          <p:cNvPr id="31" name="组合 30"/>
          <p:cNvGrpSpPr/>
          <p:nvPr>
            <p:custDataLst>
              <p:tags r:id="rId5"/>
            </p:custDataLst>
          </p:nvPr>
        </p:nvGrpSpPr>
        <p:grpSpPr>
          <a:xfrm>
            <a:off x="5320030" y="1664335"/>
            <a:ext cx="2325370" cy="1814830"/>
            <a:chOff x="335865" y="3791707"/>
            <a:chExt cx="2325370" cy="2774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335865" y="4157467"/>
              <a:ext cx="2325370" cy="240855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en-US"/>
              </a:defPPr>
              <a:lvl1pPr>
                <a:defRPr sz="9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cs typeface="汉仪旗黑-50S" panose="00020600040101010101" charset="-122"/>
                </a:defRPr>
              </a:lvl1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项目需求文档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迷宫图像自动生成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查找路径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路径轮廓提取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cs typeface="MiSans Light" panose="00000400000000000000" charset="-122"/>
                </a:rPr>
                <a:t>导航路径中心线计算</a:t>
              </a: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cs typeface="MiSans Light" panose="00000400000000000000" charset="-122"/>
              </a:endParaRPr>
            </a:p>
          </p:txBody>
        </p:sp>
        <p:sp>
          <p:nvSpPr>
            <p:cNvPr id="33" name="矩形 32"/>
            <p:cNvSpPr/>
            <p:nvPr>
              <p:custDataLst>
                <p:tags r:id="rId7"/>
              </p:custDataLst>
            </p:nvPr>
          </p:nvSpPr>
          <p:spPr>
            <a:xfrm>
              <a:off x="335865" y="3822485"/>
              <a:ext cx="1585315" cy="5154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穆志</a:t>
              </a:r>
              <a:r>
                <a:rPr lang="zh-CN" altLang="en-US" sz="1600" b="1">
                  <a:ln w="19050">
                    <a:noFill/>
                  </a:ln>
                  <a:solidFill>
                    <a:schemeClr val="accent1"/>
                  </a:solidFill>
                  <a:latin typeface="+mj-ea"/>
                  <a:ea typeface="+mj-ea"/>
                  <a:sym typeface="+mn-lt"/>
                </a:rPr>
                <a:t>舒</a:t>
              </a:r>
              <a:endParaRPr lang="zh-CN" altLang="en-US" sz="16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1865816" y="3791707"/>
              <a:ext cx="566289" cy="609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R="0" lvl="0" indent="0" defTabSz="9144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sz="8000">
                  <a:ln w="3175">
                    <a:noFill/>
                  </a:ln>
                  <a:solidFill>
                    <a:schemeClr val="bg1"/>
                  </a:solidFill>
                  <a:latin typeface="Montserrat Black" panose="00000A00000000000000" pitchFamily="2" charset="0"/>
                  <a:ea typeface="+mj-ea"/>
                </a:defRPr>
              </a:lvl1pPr>
              <a:lvl2pPr defTabSz="914400"/>
              <a:lvl3pPr defTabSz="914400"/>
              <a:lvl4pPr defTabSz="914400"/>
              <a:lvl5pPr defTabSz="914400"/>
              <a:lvl6pPr defTabSz="914400"/>
              <a:lvl7pPr defTabSz="914400"/>
              <a:lvl8pPr defTabSz="914400"/>
              <a:lvl9pPr defTabSz="914400"/>
            </a:lstStyle>
            <a:p>
              <a:pPr algn="r"/>
              <a:r>
                <a:rPr lang="en-US" altLang="zh-CN" sz="2000">
                  <a:solidFill>
                    <a:schemeClr val="accent1"/>
                  </a:solidFill>
                </a:rPr>
                <a:t>02.</a:t>
              </a:r>
              <a:endParaRPr lang="zh-CN" altLang="en-US" sz="2000">
                <a:solidFill>
                  <a:schemeClr val="accent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175"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MiSans Bold" panose="00000800000000000000" charset="-122"/>
                <a:ea typeface="MiSans Heavy" panose="00000A00000000000000" charset="-122"/>
                <a:cs typeface="+mn-cs"/>
              </a:rPr>
              <a:t>MIDYEAR SUMMARY</a:t>
            </a:r>
            <a:endParaRPr kumimoji="0" lang="zh-CN" altLang="en-US" sz="2400" b="1" i="0" u="none" strike="noStrike" kern="1200" cap="none" spc="0" normalizeH="0" baseline="0" noProof="0">
              <a:ln w="3175">
                <a:solidFill>
                  <a:prstClr val="white"/>
                </a:solidFill>
              </a:ln>
              <a:noFill/>
              <a:effectLst/>
              <a:uLnTx/>
              <a:uFillTx/>
              <a:latin typeface="MiSans Bold" panose="00000800000000000000" charset="-122"/>
              <a:ea typeface="MiSans Heavy" panose="00000A00000000000000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310765" y="1849120"/>
            <a:ext cx="4522470" cy="1445260"/>
            <a:chOff x="1453" y="1966"/>
            <a:chExt cx="7122" cy="2276"/>
          </a:xfrm>
        </p:grpSpPr>
        <p:sp>
          <p:nvSpPr>
            <p:cNvPr id="2" name="矩形 1"/>
            <p:cNvSpPr/>
            <p:nvPr/>
          </p:nvSpPr>
          <p:spPr bwMode="auto">
            <a:xfrm>
              <a:off x="1453" y="2537"/>
              <a:ext cx="7122" cy="13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 </a:t>
              </a:r>
              <a:r>
                <a:rPr kumimoji="0" lang="zh-CN" altLang="en-US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原型图</a:t>
              </a:r>
              <a:endParaRPr kumimoji="0" lang="zh-CN" altLang="en-US" sz="4800" b="1" i="0" u="none" strike="noStrike" kern="1200" cap="none" spc="0" normalizeH="0" baseline="0" noProof="0">
                <a:ln w="19050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72" y="1966"/>
              <a:ext cx="2903" cy="2276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02</a:t>
              </a:r>
              <a:endParaRPr kumimoji="0" lang="en-US" altLang="zh-CN" sz="8800" b="0" i="0" u="none" strike="noStrike" kern="1200" cap="none" spc="0" normalizeH="0" baseline="0" noProof="0">
                <a:ln w="12700">
                  <a:solidFill>
                    <a:srgbClr val="1D45F0"/>
                  </a:solidFill>
                </a:ln>
                <a:noFill/>
                <a:effectLst/>
                <a:uLnTx/>
                <a:uFillTx/>
                <a:latin typeface="Montserrat Black" panose="00000A00000000000000" pitchFamily="2" charset="0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699" y="4050"/>
              <a:ext cx="687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2554416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原型图</a:t>
            </a:r>
            <a:endParaRPr lang="zh-CN" altLang="en-US" sz="2400" b="1">
              <a:ln w="19050">
                <a:noFill/>
              </a:ln>
              <a:solidFill>
                <a:schemeClr val="accent1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1785"/>
          <a:stretch>
            <a:fillRect/>
          </a:stretch>
        </p:blipFill>
        <p:spPr>
          <a:xfrm>
            <a:off x="3759557" y="947420"/>
            <a:ext cx="4758055" cy="39554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9684" y="1698466"/>
            <a:ext cx="2842056" cy="1746568"/>
          </a:xfrm>
          <a:prstGeom prst="rect">
            <a:avLst/>
          </a:prstGeom>
          <a:solidFill>
            <a:srgbClr val="FFFFFF">
              <a:alpha val="100000"/>
            </a:srgbClr>
          </a:solidFill>
        </p:spPr>
        <p:txBody>
          <a:bodyPr wrap="square" rtlCol="0" anchor="ctr">
            <a:noAutofit/>
          </a:bodyPr>
          <a:p>
            <a:pPr marL="171450" indent="-171450" algn="l" defTabSz="4572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主窗口分为控制面板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(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左侧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)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和迷宫显示区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(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右侧</a:t>
            </a:r>
            <a:r>
              <a:rPr lang="en-US" altLang="zh-CN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)</a:t>
            </a: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响应式设计，支持窗口大小调整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MiSans Light" panose="00000400000000000000" charset="-122"/>
            </a:endParaRPr>
          </a:p>
          <a:p>
            <a:pPr marL="171450" indent="-171450" algn="l" defTabSz="4572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按钮悬停效果和状态反馈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MiSans Light" panose="00000400000000000000" charset="-122"/>
            </a:endParaRPr>
          </a:p>
          <a:p>
            <a:pPr marL="171450" indent="-171450" algn="l" defTabSz="457200" rtl="0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MiSans Light" panose="00000400000000000000" charset="-122"/>
              </a:rPr>
              <a:t>实时显示生成状态和操作结果</a:t>
            </a:r>
            <a:endParaRPr lang="zh-CN" altLang="en-US" sz="1400">
              <a:solidFill>
                <a:schemeClr val="tx1">
                  <a:lumMod val="65000"/>
                  <a:lumOff val="35000"/>
                </a:schemeClr>
              </a:solidFill>
              <a:latin typeface="+mn-ea"/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4"/>
          <p:cNvGrpSpPr>
            <a:grpSpLocks noChangeAspect="1"/>
          </p:cNvGrpSpPr>
          <p:nvPr/>
        </p:nvGrpSpPr>
        <p:grpSpPr bwMode="auto">
          <a:xfrm rot="16200000">
            <a:off x="1189831" y="4026530"/>
            <a:ext cx="39688" cy="1708150"/>
            <a:chOff x="2866" y="1081"/>
            <a:chExt cx="25" cy="1076"/>
          </a:xfrm>
        </p:grpSpPr>
        <p:sp>
          <p:nvSpPr>
            <p:cNvPr id="12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69" y="1083"/>
              <a:ext cx="22" cy="10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2866" y="1081"/>
              <a:ext cx="21" cy="205"/>
            </a:xfrm>
            <a:custGeom>
              <a:avLst/>
              <a:gdLst>
                <a:gd name="T0" fmla="*/ 0 w 6"/>
                <a:gd name="T1" fmla="*/ 83 h 86"/>
                <a:gd name="T2" fmla="*/ 0 w 6"/>
                <a:gd name="T3" fmla="*/ 3 h 86"/>
                <a:gd name="T4" fmla="*/ 3 w 6"/>
                <a:gd name="T5" fmla="*/ 0 h 86"/>
                <a:gd name="T6" fmla="*/ 6 w 6"/>
                <a:gd name="T7" fmla="*/ 3 h 86"/>
                <a:gd name="T8" fmla="*/ 6 w 6"/>
                <a:gd name="T9" fmla="*/ 83 h 86"/>
                <a:gd name="T10" fmla="*/ 3 w 6"/>
                <a:gd name="T11" fmla="*/ 86 h 86"/>
                <a:gd name="T12" fmla="*/ 0 w 6"/>
                <a:gd name="T13" fmla="*/ 8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6">
                  <a:moveTo>
                    <a:pt x="0" y="8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6" y="2"/>
                    <a:pt x="6" y="3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6" y="85"/>
                    <a:pt x="5" y="86"/>
                    <a:pt x="3" y="86"/>
                  </a:cubicBezTo>
                  <a:cubicBezTo>
                    <a:pt x="1" y="86"/>
                    <a:pt x="0" y="85"/>
                    <a:pt x="0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66" y="1374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  <p:sp>
          <p:nvSpPr>
            <p:cNvPr id="15" name="Freeform 7"/>
            <p:cNvSpPr/>
            <p:nvPr/>
          </p:nvSpPr>
          <p:spPr bwMode="auto">
            <a:xfrm>
              <a:off x="2866" y="1665"/>
              <a:ext cx="21" cy="203"/>
            </a:xfrm>
            <a:custGeom>
              <a:avLst/>
              <a:gdLst>
                <a:gd name="T0" fmla="*/ 3 w 6"/>
                <a:gd name="T1" fmla="*/ 0 h 85"/>
                <a:gd name="T2" fmla="*/ 0 w 6"/>
                <a:gd name="T3" fmla="*/ 3 h 85"/>
                <a:gd name="T4" fmla="*/ 0 w 6"/>
                <a:gd name="T5" fmla="*/ 82 h 85"/>
                <a:gd name="T6" fmla="*/ 3 w 6"/>
                <a:gd name="T7" fmla="*/ 85 h 85"/>
                <a:gd name="T8" fmla="*/ 6 w 6"/>
                <a:gd name="T9" fmla="*/ 82 h 85"/>
                <a:gd name="T10" fmla="*/ 6 w 6"/>
                <a:gd name="T11" fmla="*/ 3 h 85"/>
                <a:gd name="T12" fmla="*/ 3 w 6"/>
                <a:gd name="T13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5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84"/>
                    <a:pt x="1" y="85"/>
                    <a:pt x="3" y="85"/>
                  </a:cubicBezTo>
                  <a:cubicBezTo>
                    <a:pt x="5" y="85"/>
                    <a:pt x="6" y="84"/>
                    <a:pt x="6" y="8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Light" panose="00000400000000000000" charset="-122"/>
                <a:ea typeface="MiSans Light" panose="00000400000000000000" charset="-122"/>
                <a:cs typeface="+mn-cs"/>
              </a:endParaRPr>
            </a:p>
          </p:txBody>
        </p:sp>
      </p:grpSp>
      <p:sp>
        <p:nvSpPr>
          <p:cNvPr id="17" name="椭圆 16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Light" panose="00000400000000000000" charset="-122"/>
              <a:ea typeface="MiSans Light" panose="00000400000000000000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50192" y="3918803"/>
            <a:ext cx="2934664" cy="83099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defTabSz="914400">
              <a:defRPr sz="4400" b="1">
                <a:ln w="19050">
                  <a:noFill/>
                </a:ln>
                <a:gradFill flip="none" rotWithShape="1">
                  <a:gsLst>
                    <a:gs pos="15000">
                      <a:srgbClr val="1AADD2"/>
                    </a:gs>
                    <a:gs pos="100000">
                      <a:srgbClr val="BB2FB5"/>
                    </a:gs>
                  </a:gsLst>
                  <a:lin ang="10800000" scaled="1"/>
                  <a:tileRect/>
                </a:gradFill>
                <a:latin typeface="+mj-ea"/>
                <a:ea typeface="+mj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>
                <a:ln w="3175">
                  <a:solidFill>
                    <a:prstClr val="white"/>
                  </a:solidFill>
                </a:ln>
                <a:noFill/>
                <a:effectLst/>
                <a:uLnTx/>
                <a:uFillTx/>
                <a:latin typeface="MiSans Bold" panose="00000800000000000000" charset="-122"/>
                <a:ea typeface="MiSans Heavy" panose="00000A00000000000000" charset="-122"/>
                <a:cs typeface="+mn-cs"/>
              </a:rPr>
              <a:t>MIDYEAR SUMMARY</a:t>
            </a:r>
            <a:endParaRPr kumimoji="0" lang="zh-CN" altLang="en-US" sz="2400" b="1" i="0" u="none" strike="noStrike" kern="1200" cap="none" spc="0" normalizeH="0" baseline="0" noProof="0">
              <a:ln w="3175">
                <a:solidFill>
                  <a:prstClr val="white"/>
                </a:solidFill>
              </a:ln>
              <a:noFill/>
              <a:effectLst/>
              <a:uLnTx/>
              <a:uFillTx/>
              <a:latin typeface="MiSans Bold" panose="00000800000000000000" charset="-122"/>
              <a:ea typeface="MiSans Heavy" panose="00000A00000000000000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269173" y="1849120"/>
            <a:ext cx="4605655" cy="1445260"/>
            <a:chOff x="1453" y="1966"/>
            <a:chExt cx="7253" cy="2276"/>
          </a:xfrm>
        </p:grpSpPr>
        <p:sp>
          <p:nvSpPr>
            <p:cNvPr id="2" name="矩形 1"/>
            <p:cNvSpPr/>
            <p:nvPr/>
          </p:nvSpPr>
          <p:spPr bwMode="auto">
            <a:xfrm>
              <a:off x="1453" y="2537"/>
              <a:ext cx="7122" cy="13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 </a:t>
              </a:r>
              <a:r>
                <a:rPr kumimoji="0" lang="zh-CN" altLang="en-US" sz="4800" b="1" i="0" u="none" strike="noStrike" kern="1200" cap="none" spc="0" normalizeH="0" baseline="0" noProof="0">
                  <a:ln w="19050"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MiSans Heavy" panose="00000A00000000000000" charset="-122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项目需求</a:t>
              </a:r>
              <a:endParaRPr kumimoji="0" lang="zh-CN" altLang="en-US" sz="4800" b="1" i="0" u="none" strike="noStrike" kern="1200" cap="none" spc="0" normalizeH="0" baseline="0" noProof="0">
                <a:ln w="19050"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MiSans Heavy" panose="00000A00000000000000" charset="-122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672" y="1966"/>
              <a:ext cx="3034" cy="2276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+mn-cs"/>
                  <a:sym typeface="MiSans Light" panose="00000400000000000000" charset="-122"/>
                </a:rPr>
                <a:t>0</a:t>
              </a:r>
              <a:r>
                <a:rPr kumimoji="0" lang="en-US" altLang="zh-CN" sz="8800" b="0" i="0" u="none" strike="noStrike" kern="1200" cap="none" spc="0" normalizeH="0" baseline="0" noProof="0">
                  <a:ln w="12700">
                    <a:solidFill>
                      <a:srgbClr val="1D45F0"/>
                    </a:solidFill>
                  </a:ln>
                  <a:noFill/>
                  <a:effectLst/>
                  <a:uLnTx/>
                  <a:uFillTx/>
                  <a:latin typeface="Montserrat Black" panose="00000A00000000000000" pitchFamily="2" charset="0"/>
                  <a:ea typeface="MiSans Heavy" panose="00000A00000000000000" charset="-122"/>
                  <a:cs typeface="Arial" panose="020B0604020202020204" pitchFamily="34" charset="0"/>
                  <a:sym typeface="MiSans Light" panose="00000400000000000000" charset="-122"/>
                </a:rPr>
                <a:t>3</a:t>
              </a:r>
              <a:endParaRPr kumimoji="0" lang="en-US" altLang="zh-CN" sz="8800" b="0" i="0" u="none" strike="noStrike" kern="1200" cap="none" spc="0" normalizeH="0" baseline="0" noProof="0">
                <a:ln w="12700">
                  <a:solidFill>
                    <a:srgbClr val="1D45F0"/>
                  </a:solidFill>
                </a:ln>
                <a:noFill/>
                <a:effectLst/>
                <a:uLnTx/>
                <a:uFillTx/>
                <a:latin typeface="Montserrat Black" panose="00000A00000000000000" pitchFamily="2" charset="0"/>
                <a:ea typeface="MiSans Heavy" panose="00000A00000000000000" charset="-122"/>
                <a:cs typeface="+mn-cs"/>
                <a:sym typeface="MiSans Light" panose="00000400000000000000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1699" y="4050"/>
              <a:ext cx="6876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3525966" cy="8299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项目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需求-迭代记录</a:t>
            </a:r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upload_post_object_v2_160983229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228" y="1588294"/>
            <a:ext cx="8059544" cy="19669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4025" y="198735"/>
            <a:ext cx="3525966" cy="82994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defTabSz="914400"/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sym typeface="+mn-lt"/>
              </a:rPr>
              <a:t>项目</a:t>
            </a:r>
            <a:r>
              <a:rPr lang="zh-CN" altLang="en-US" sz="2400" b="1">
                <a:ln w="19050"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Arial" panose="020B0604020202020204" pitchFamily="34" charset="0"/>
                <a:sym typeface="+mn-lt"/>
              </a:rPr>
              <a:t>需求-项目概述</a:t>
            </a:r>
            <a:endParaRPr lang="zh-CN" altLang="en-US">
              <a:latin typeface="+mj-ea"/>
              <a:ea typeface="+mj-ea"/>
              <a:sym typeface="+mn-lt"/>
            </a:endParaRPr>
          </a:p>
          <a:p>
            <a:pPr defTabSz="914400"/>
            <a:endParaRPr lang="zh-CN" altLang="en-US">
              <a:latin typeface="+mj-ea"/>
              <a:ea typeface="+mj-ea"/>
              <a:sym typeface="+mn-lt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600" y="736600"/>
            <a:ext cx="84201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8241649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517646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7689653" y="380498"/>
            <a:ext cx="145279" cy="1452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965651" y="380498"/>
            <a:ext cx="145279" cy="14527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453199" y="1298615"/>
            <a:ext cx="8064413" cy="24611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汉仪旗黑-50S" panose="00020600040101010101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本项目是一个交互式的迷宫生成与路径可视化工具，使用</a:t>
            </a:r>
            <a:r>
              <a:rPr lang="en-US" altLang="zh-CN" sz="1600">
                <a:solidFill>
                  <a:srgbClr val="000000"/>
                </a:solidFill>
                <a:cs typeface="MiSans Light" panose="00000400000000000000" charset="-122"/>
              </a:rPr>
              <a:t>Python</a:t>
            </a: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和</a:t>
            </a:r>
            <a:r>
              <a:rPr lang="en-US" altLang="zh-CN" sz="1600">
                <a:solidFill>
                  <a:srgbClr val="000000"/>
                </a:solidFill>
                <a:cs typeface="MiSans Light" panose="00000400000000000000" charset="-122"/>
              </a:rPr>
              <a:t>Pygame</a:t>
            </a: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库实现。该工具能够：</a:t>
            </a:r>
            <a:endParaRPr lang="zh-CN" altLang="en-US" sz="1600">
              <a:solidFill>
                <a:srgbClr val="000000"/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随机生成不同大小的迷宫</a:t>
            </a:r>
            <a:endParaRPr lang="zh-CN" altLang="en-US" sz="1600">
              <a:solidFill>
                <a:srgbClr val="000000"/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自动寻找从起点到终点的路径</a:t>
            </a:r>
            <a:endParaRPr lang="zh-CN" altLang="en-US" sz="1600">
              <a:solidFill>
                <a:srgbClr val="000000"/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提供多种可视化选项（轮廓、拓扑图、中心线等）</a:t>
            </a:r>
            <a:endParaRPr lang="zh-CN" altLang="en-US" sz="1600">
              <a:solidFill>
                <a:srgbClr val="000000"/>
              </a:solidFill>
              <a:cs typeface="MiSans Light" panose="00000400000000000000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>
                <a:solidFill>
                  <a:srgbClr val="000000"/>
                </a:solidFill>
                <a:cs typeface="MiSans Light" panose="00000400000000000000" charset="-122"/>
              </a:rPr>
              <a:t>支持保存迷宫数据、图像和导航视频</a:t>
            </a:r>
            <a:endParaRPr lang="zh-CN" altLang="en-US" sz="1600">
              <a:solidFill>
                <a:srgbClr val="000000"/>
              </a:solidFill>
              <a:cs typeface="MiSans Light" panose="000004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0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1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2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3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4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5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6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7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8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19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2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20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21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2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3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4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5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6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7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8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29.xml><?xml version="1.0" encoding="utf-8"?>
<p:tagLst xmlns:p="http://schemas.openxmlformats.org/presentationml/2006/main">
  <p:tag name="KSO_WM_DIAGRAM_VIRTUALLY_FRAME" val="{&quot;height&quot;:298.5,&quot;left&quot;:64.65,&quot;top&quot;:74.9,&quot;width&quot;:597.15}"/>
</p:tagLst>
</file>

<file path=ppt/tags/tag3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30.xml><?xml version="1.0" encoding="utf-8"?>
<p:tagLst xmlns:p="http://schemas.openxmlformats.org/presentationml/2006/main">
  <p:tag name="KSO_WM_DIAGRAM_VIRTUALLY_FRAME" val="{&quot;height&quot;:298.5,&quot;left&quot;:64.65,&quot;top&quot;:74.9,&quot;width&quot;:597.15}"/>
</p:tagLst>
</file>

<file path=ppt/tags/tag31.xml><?xml version="1.0" encoding="utf-8"?>
<p:tagLst xmlns:p="http://schemas.openxmlformats.org/presentationml/2006/main">
  <p:tag name="KSO_WM_DIAGRAM_VIRTUALLY_FRAME" val="{&quot;height&quot;:298.5,&quot;left&quot;:64.65,&quot;top&quot;:74.9,&quot;width&quot;:597.15}"/>
</p:tagLst>
</file>

<file path=ppt/tags/tag32.xml><?xml version="1.0" encoding="utf-8"?>
<p:tagLst xmlns:p="http://schemas.openxmlformats.org/presentationml/2006/main">
  <p:tag name="KSO_WM_DIAGRAM_VIRTUALLY_FRAME" val="{&quot;height&quot;:298.5,&quot;left&quot;:64.65,&quot;top&quot;:74.9,&quot;width&quot;:597.15}"/>
</p:tagLst>
</file>

<file path=ppt/tags/tag33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4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5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6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7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8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39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40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1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2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3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4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5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6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7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8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49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50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1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2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3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4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5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6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7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8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59.xml><?xml version="1.0" encoding="utf-8"?>
<p:tagLst xmlns:p="http://schemas.openxmlformats.org/presentationml/2006/main">
  <p:tag name="KSO_WM_DIAGRAM_VIRTUALLY_FRAME" val="{&quot;height&quot;:228.05,&quot;left&quot;:141.2104724409449,&quot;top&quot;:97.35188976377952,&quot;width&quot;:436.4895275590551}"/>
</p:tagLst>
</file>

<file path=ppt/tags/tag6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60.xml><?xml version="1.0" encoding="utf-8"?>
<p:tagLst xmlns:p="http://schemas.openxmlformats.org/presentationml/2006/main">
  <p:tag name="COMMONDATA" val="eyJjb3VudCI6NCwiaGRpZCI6IjA3MzEyMjNlN2ZkMGY2Zjg0MmZkZjViYTNkMThlY2NiIiwidXNlckNvdW50IjoxfQ=="/>
  <p:tag name="KSO_WPP_MARK_KEY" val="6c9ae2d5-5322-47e6-a2c6-33aecd9b24b9"/>
  <p:tag name="ISLIDE.GUIDESSETTING" val="{&quot;Id&quot;:&quot;GuidesStyle_Moderate&quot;,&quot;Name&quot;:&quot;适中&quot;,&quot;Kind&quot;:&quot;System&quot;,&quot;OldGuidesSetting&quot;:{&quot;HeaderHeight&quot;:13.0,&quot;FooterHeight&quot;:6.0,&quot;SideMargin&quot;:4.0,&quot;TopMargin&quot;:0.0,&quot;BottomMargin&quot;:0.0,&quot;IntervalMargin&quot;:1.5}}"/>
</p:tagLst>
</file>

<file path=ppt/tags/tag7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8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ags/tag9.xml><?xml version="1.0" encoding="utf-8"?>
<p:tagLst xmlns:p="http://schemas.openxmlformats.org/presentationml/2006/main">
  <p:tag name="KSO_WM_DIAGRAM_VIRTUALLY_FRAME" val="{&quot;height&quot;:167.74212598425197,&quot;left&quot;:29.139212598425196,&quot;top&quot;:138.5823622047244,&quot;width&quot;:665.832125984252}"/>
</p:tagLst>
</file>

<file path=ppt/theme/theme1.xml><?xml version="1.0" encoding="utf-8"?>
<a:theme xmlns:a="http://schemas.openxmlformats.org/drawingml/2006/main" name="Office 主题​​">
  <a:themeElements>
    <a:clrScheme name="克莱因年中总结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1D45F0"/>
      </a:accent1>
      <a:accent2>
        <a:srgbClr val="8FFFFF"/>
      </a:accent2>
      <a:accent3>
        <a:srgbClr val="3F3F3F"/>
      </a:accent3>
      <a:accent4>
        <a:srgbClr val="595959"/>
      </a:accent4>
      <a:accent5>
        <a:srgbClr val="5F5F5F"/>
      </a:accent5>
      <a:accent6>
        <a:srgbClr val="4D4D4D"/>
      </a:accent6>
      <a:hlink>
        <a:srgbClr val="000000"/>
      </a:hlink>
      <a:folHlink>
        <a:srgbClr val="919191"/>
      </a:folHlink>
    </a:clrScheme>
    <a:fontScheme name="MiSans Heavy">
      <a:majorFont>
        <a:latin typeface="MiSans Bold"/>
        <a:ea typeface="MiSans Heavy"/>
        <a:cs typeface=""/>
      </a:majorFont>
      <a:minorFont>
        <a:latin typeface="MiSans Light"/>
        <a:ea typeface="MiSans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 Light"/>
        <a:ea typeface=""/>
        <a:cs typeface=""/>
        <a:font script="Jpan" typeface="ＭＳ Ｐゴシック"/>
        <a:font script="Hang" typeface="맑은 고딕"/>
        <a:font script="Hans" typeface="MiSans Light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2454</Words>
  <Application>WPS 演示</Application>
  <PresentationFormat>全屏显示(16:9)</PresentationFormat>
  <Paragraphs>323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MiSans Light</vt:lpstr>
      <vt:lpstr>Montserrat Black</vt:lpstr>
      <vt:lpstr>汉仪旗黑-50S</vt:lpstr>
      <vt:lpstr>黑体</vt:lpstr>
      <vt:lpstr>MiSans Bold</vt:lpstr>
      <vt:lpstr>MiSans Heavy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M15873</dc:creator>
  <cp:lastModifiedBy>erdenezaya</cp:lastModifiedBy>
  <cp:revision>2</cp:revision>
  <dcterms:created xsi:type="dcterms:W3CDTF">2025-05-21T06:56:18Z</dcterms:created>
  <dcterms:modified xsi:type="dcterms:W3CDTF">2025-05-21T08:24:43Z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0F481040DB6A4CBAA5E494CB3F05AC80_11</vt:lpwstr>
  </property>
  <property fmtid="{D5CDD505-2E9C-101B-9397-08002B2CF9AE}" pid="3" name="KSOProductBuildVer">
    <vt:lpwstr>2052-12.1.0.20784</vt:lpwstr>
  </property>
  <property fmtid="{D5CDD505-2E9C-101B-9397-08002B2CF9AE}" pid="4" name="KSOTemplateUUID">
    <vt:lpwstr>v1.0_mb_MMqn+cAplvfp40vMHu0q7A==</vt:lpwstr>
  </property>
</Properties>
</file>